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61" r:id="rId4"/>
    <p:sldId id="263" r:id="rId5"/>
    <p:sldId id="265" r:id="rId6"/>
    <p:sldId id="294" r:id="rId7"/>
    <p:sldId id="295" r:id="rId8"/>
    <p:sldId id="293" r:id="rId9"/>
    <p:sldId id="271" r:id="rId10"/>
    <p:sldId id="273" r:id="rId11"/>
    <p:sldId id="275" r:id="rId12"/>
    <p:sldId id="277" r:id="rId13"/>
    <p:sldId id="279" r:id="rId14"/>
    <p:sldId id="281" r:id="rId15"/>
    <p:sldId id="283" r:id="rId16"/>
    <p:sldId id="285" r:id="rId17"/>
    <p:sldId id="289" r:id="rId18"/>
    <p:sldId id="291" r:id="rId19"/>
    <p:sldId id="297" r:id="rId20"/>
    <p:sldId id="296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7" r:id="rId29"/>
    <p:sldId id="306" r:id="rId30"/>
    <p:sldId id="308" r:id="rId31"/>
    <p:sldId id="30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900FF"/>
    <a:srgbClr val="FFFF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54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3E4EC-180C-4756-A021-49C14D0800CA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7E5AB-556D-4C7C-AE2D-8696CB871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7E5AB-556D-4C7C-AE2D-8696CB871A2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C99A1-0583-4E20-A064-8D5E9F21B357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5D5EA-DF44-4C40-8C16-E890CF6028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file:///D:\My%20Pictures\3-29-2009(1)\MOV00914.MPG" TargetMode="External"/><Relationship Id="rId1" Type="http://schemas.openxmlformats.org/officeDocument/2006/relationships/video" Target="file:///D:\My%20Pictures\3-29-2009(1)\MOV00911.MPG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y%20Pictures\09-06-09\MOV01306.MPG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file:///D:\My%20Pictures\7-4-2009\MOV01354.MPG" TargetMode="External"/><Relationship Id="rId1" Type="http://schemas.openxmlformats.org/officeDocument/2006/relationships/video" Target="file:///D:\My%20Pictures\3-29-2009(1)\MOV01023.MPG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" y="60960"/>
            <a:ext cx="896112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http://moziru.com/images/fish-net-clipart-fresh-fish-3.jpg"/>
          <p:cNvPicPr/>
          <p:nvPr/>
        </p:nvPicPr>
        <p:blipFill>
          <a:blip r:embed="rId6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50000" contrast="-64000"/>
          </a:blip>
          <a:srcRect b="8002"/>
          <a:stretch>
            <a:fillRect/>
          </a:stretch>
        </p:blipFill>
        <p:spPr bwMode="auto">
          <a:xfrm>
            <a:off x="76200" y="1981200"/>
            <a:ext cx="8961120" cy="46634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5230" y="762000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3333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&amp;</a:t>
            </a:r>
            <a:endParaRPr lang="en-US" sz="2800" b="1" cap="none" spc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3333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6740" y="1057870"/>
            <a:ext cx="302166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FISHERIES</a:t>
            </a:r>
            <a:endParaRPr lang="en-US" sz="5400" b="1" cap="none" spc="0" dirty="0">
              <a:ln w="1270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0"/>
            <a:ext cx="1476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FISH</a:t>
            </a:r>
            <a:endParaRPr lang="en-US" sz="5400" b="1" cap="none" spc="50" dirty="0">
              <a:ln w="11430">
                <a:solidFill>
                  <a:schemeClr val="bg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1905000"/>
            <a:ext cx="67037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3810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50800" dir="16680000" sx="88000" sy="88000" algn="br" rotWithShape="0">
                    <a:prstClr val="black">
                      <a:alpha val="32000"/>
                    </a:prstClr>
                  </a:outerShdw>
                </a:effectLst>
              </a:rPr>
              <a:t>F</a:t>
            </a:r>
          </a:p>
          <a:p>
            <a:pPr algn="ctr"/>
            <a:r>
              <a:rPr lang="en-US" sz="6000" b="1" dirty="0" smtClean="0">
                <a:ln w="3810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50800" dir="16680000" sx="88000" sy="88000" algn="br" rotWithShape="0">
                    <a:prstClr val="black">
                      <a:alpha val="32000"/>
                    </a:prstClr>
                  </a:outerShdw>
                </a:effectLst>
              </a:rPr>
              <a:t>I</a:t>
            </a:r>
          </a:p>
          <a:p>
            <a:pPr algn="ctr"/>
            <a:r>
              <a:rPr lang="en-US" sz="6000" b="1" cap="none" spc="0" dirty="0" smtClean="0">
                <a:ln w="3810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50800" dir="16680000" sx="88000" sy="88000" algn="br" rotWithShape="0">
                    <a:prstClr val="black">
                      <a:alpha val="32000"/>
                    </a:prstClr>
                  </a:outerShdw>
                </a:effectLst>
              </a:rPr>
              <a:t>S</a:t>
            </a:r>
          </a:p>
          <a:p>
            <a:pPr algn="ctr"/>
            <a:r>
              <a:rPr lang="en-US" sz="6000" b="1" dirty="0">
                <a:ln w="3810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50800" dir="16680000" sx="88000" sy="88000" algn="br" rotWithShape="0">
                    <a:prstClr val="black">
                      <a:alpha val="32000"/>
                    </a:prstClr>
                  </a:outerShdw>
                </a:effectLst>
              </a:rPr>
              <a:t>H</a:t>
            </a:r>
            <a:endParaRPr lang="en-US" sz="6000" b="1" cap="none" spc="0" dirty="0">
              <a:ln w="38100">
                <a:solidFill>
                  <a:srgbClr val="FFFF00"/>
                </a:solidFill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50800" dir="16680000" sx="88000" sy="88000" algn="b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1981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dirty="0" smtClean="0"/>
              <a:t> </a:t>
            </a:r>
            <a:r>
              <a:rPr lang="en-US" sz="3600" b="1" dirty="0" smtClean="0">
                <a:solidFill>
                  <a:srgbClr val="9900FF"/>
                </a:solidFill>
                <a:latin typeface="Calisto MT" pitchFamily="18" charset="0"/>
              </a:rPr>
              <a:t>F</a:t>
            </a:r>
            <a:r>
              <a:rPr lang="en-US" sz="2400" b="1" dirty="0" smtClean="0">
                <a:solidFill>
                  <a:srgbClr val="9900FF"/>
                </a:solidFill>
                <a:latin typeface="Calisto MT" pitchFamily="18" charset="0"/>
              </a:rPr>
              <a:t>ar Abundant </a:t>
            </a:r>
            <a:r>
              <a:rPr lang="en-US" sz="2400" b="1" dirty="0" smtClean="0">
                <a:latin typeface="Calisto MT" pitchFamily="18" charset="0"/>
              </a:rPr>
              <a:t>[ about </a:t>
            </a:r>
            <a:r>
              <a:rPr lang="en-US" sz="2400" b="1" dirty="0" smtClean="0">
                <a:latin typeface="Calisto MT" pitchFamily="18" charset="0"/>
              </a:rPr>
              <a:t>35, 315; </a:t>
            </a:r>
            <a:r>
              <a:rPr lang="en-US" sz="2400" b="1" dirty="0" smtClean="0">
                <a:latin typeface="Calisto MT" pitchFamily="18" charset="0"/>
              </a:rPr>
              <a:t>50% of all vertebrates]</a:t>
            </a:r>
            <a:endParaRPr lang="en-US" sz="2400" b="1" dirty="0">
              <a:latin typeface="Calisto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2971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sto MT" pitchFamily="18" charset="0"/>
              </a:rPr>
              <a:t>- </a:t>
            </a:r>
            <a:r>
              <a:rPr lang="en-US" sz="3600" b="1" dirty="0" smtClean="0">
                <a:solidFill>
                  <a:srgbClr val="C00000"/>
                </a:solidFill>
                <a:latin typeface="Calisto MT" pitchFamily="18" charset="0"/>
              </a:rPr>
              <a:t>I</a:t>
            </a:r>
            <a:r>
              <a:rPr lang="en-US" sz="2800" b="1" dirty="0" smtClean="0">
                <a:solidFill>
                  <a:srgbClr val="C00000"/>
                </a:solidFill>
                <a:latin typeface="Calisto MT" pitchFamily="18" charset="0"/>
              </a:rPr>
              <a:t>nhabiting</a:t>
            </a:r>
            <a:endParaRPr lang="en-US" sz="2800" b="1" dirty="0">
              <a:solidFill>
                <a:srgbClr val="C00000"/>
              </a:solidFill>
              <a:latin typeface="Calisto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3886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sto MT" pitchFamily="18" charset="0"/>
              </a:rPr>
              <a:t>- </a:t>
            </a:r>
            <a:r>
              <a:rPr lang="en-US" sz="3600" b="1" dirty="0" smtClean="0">
                <a:solidFill>
                  <a:srgbClr val="FF0000"/>
                </a:solidFill>
                <a:latin typeface="Calisto MT" pitchFamily="18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Calisto MT" pitchFamily="18" charset="0"/>
              </a:rPr>
              <a:t>olely</a:t>
            </a:r>
            <a:endParaRPr lang="en-US" sz="2800" b="1" dirty="0">
              <a:solidFill>
                <a:srgbClr val="FF0000"/>
              </a:solidFill>
              <a:latin typeface="Calisto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200" y="48006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b="1" dirty="0" smtClean="0">
                <a:solidFill>
                  <a:srgbClr val="3333FF"/>
                </a:solidFill>
                <a:latin typeface="Calisto MT" pitchFamily="18" charset="0"/>
              </a:rPr>
              <a:t>H</a:t>
            </a:r>
            <a:r>
              <a:rPr lang="en-US" sz="2800" b="1" dirty="0" smtClean="0">
                <a:solidFill>
                  <a:srgbClr val="3333FF"/>
                </a:solidFill>
                <a:latin typeface="Calisto MT" pitchFamily="18" charset="0"/>
              </a:rPr>
              <a:t>ydrosphere</a:t>
            </a:r>
            <a:r>
              <a:rPr lang="en-US" sz="2800" b="1" dirty="0" smtClean="0">
                <a:latin typeface="Calisto MT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2800" b="1" dirty="0" smtClean="0">
                <a:latin typeface="Calisto MT" pitchFamily="18" charset="0"/>
              </a:rPr>
              <a:t>[Fresh, Brackish &amp; Marine]</a:t>
            </a:r>
            <a:endParaRPr lang="en-US" sz="2800" b="1" dirty="0">
              <a:latin typeface="Calisto MT" pitchFamily="18" charset="0"/>
            </a:endParaRPr>
          </a:p>
        </p:txBody>
      </p:sp>
      <p:pic>
        <p:nvPicPr>
          <p:cNvPr id="16" name="MOV0091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971800" y="2811780"/>
            <a:ext cx="2651760" cy="1988820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5400" dist="139700" dir="13800000" sx="101000" sy="101000" algn="r" rotWithShape="0">
              <a:prstClr val="black">
                <a:alpha val="39000"/>
              </a:prstClr>
            </a:outerShdw>
          </a:effectLst>
        </p:spPr>
      </p:pic>
      <p:pic>
        <p:nvPicPr>
          <p:cNvPr id="21" name="MOV00914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5943600" y="4411980"/>
            <a:ext cx="2651760" cy="1988820"/>
          </a:xfrm>
          <a:prstGeom prst="rect">
            <a:avLst/>
          </a:prstGeom>
          <a:ln w="28575">
            <a:solidFill>
              <a:srgbClr val="008000"/>
            </a:solidFill>
          </a:ln>
          <a:effectLst>
            <a:outerShdw blurRad="25400" dist="228600" dir="24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181600" y="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latin typeface="Kruti Dev 025" pitchFamily="2" charset="0"/>
              </a:rPr>
              <a:t>eNyh</a:t>
            </a:r>
            <a:endParaRPr lang="en-US" sz="2800" dirty="0">
              <a:solidFill>
                <a:srgbClr val="FFFF00"/>
              </a:solidFill>
              <a:latin typeface="Kruti Dev 025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4600" y="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latin typeface="Kruti Dev 025" pitchFamily="2" charset="0"/>
              </a:rPr>
              <a:t>eRL</a:t>
            </a:r>
            <a:r>
              <a:rPr lang="en-US" sz="5400" b="1" dirty="0" smtClean="0">
                <a:solidFill>
                  <a:srgbClr val="FFFF00"/>
                </a:solidFill>
                <a:latin typeface="Kruti Dev 025" pitchFamily="2" charset="0"/>
              </a:rPr>
              <a:t>;</a:t>
            </a:r>
            <a:endParaRPr lang="en-US" b="1" dirty="0">
              <a:solidFill>
                <a:srgbClr val="FFFF00"/>
              </a:solidFill>
              <a:latin typeface="Kruti Dev 025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10668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Kruti Dev 025" pitchFamily="2" charset="0"/>
              </a:rPr>
              <a:t>ekfRl;dh</a:t>
            </a:r>
            <a:endParaRPr lang="en-US" sz="1600" b="1" dirty="0">
              <a:solidFill>
                <a:srgbClr val="FFFF00"/>
              </a:solidFill>
              <a:latin typeface="Kruti Dev 025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0280" y="1074003"/>
            <a:ext cx="301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Kruti Dev 025" pitchFamily="2" charset="0"/>
              </a:rPr>
              <a:t>eNyh</a:t>
            </a:r>
            <a:r>
              <a:rPr lang="en-US" sz="4800" b="1" dirty="0" smtClean="0">
                <a:solidFill>
                  <a:srgbClr val="FFFF00"/>
                </a:solidFill>
                <a:latin typeface="Kruti Dev 025" pitchFamily="2" charset="0"/>
              </a:rPr>
              <a:t>&amp; </a:t>
            </a:r>
            <a:r>
              <a:rPr lang="en-US" sz="4800" b="1" dirty="0" err="1" smtClean="0">
                <a:solidFill>
                  <a:srgbClr val="FFFF00"/>
                </a:solidFill>
                <a:latin typeface="Kruti Dev 025" pitchFamily="2" charset="0"/>
              </a:rPr>
              <a:t>ikyu</a:t>
            </a:r>
            <a:endParaRPr lang="en-US" b="1" dirty="0"/>
          </a:p>
        </p:txBody>
      </p:sp>
      <p:pic>
        <p:nvPicPr>
          <p:cNvPr id="22" name="Picture 2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26670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266700" dir="12300000" algn="br" rotWithShape="0">
              <a:prstClr val="black">
                <a:alpha val="39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520" y="1813560"/>
            <a:ext cx="7498080" cy="48463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</a:t>
            </a:r>
            <a:r>
              <a:rPr lang="en-US" b="1" dirty="0" smtClean="0">
                <a:solidFill>
                  <a:srgbClr val="0000FF"/>
                </a:solidFill>
              </a:rPr>
              <a:t>SMALLEST : </a:t>
            </a:r>
            <a:r>
              <a:rPr lang="en-US" sz="2800" b="1" dirty="0" smtClean="0"/>
              <a:t>About 6 sp.</a:t>
            </a:r>
          </a:p>
          <a:p>
            <a:pPr>
              <a:buNone/>
            </a:pPr>
            <a:r>
              <a:rPr lang="en-US" sz="2800" b="1" dirty="0" smtClean="0"/>
              <a:t>            maturing at about   7.0 – 8.0 mm</a:t>
            </a:r>
            <a:r>
              <a:rPr lang="en-US" sz="2800" dirty="0" smtClean="0"/>
              <a:t>  </a:t>
            </a:r>
            <a:r>
              <a:rPr lang="en-US" sz="2800" b="1" i="1" dirty="0" smtClean="0">
                <a:solidFill>
                  <a:srgbClr val="CC00FF"/>
                </a:solidFill>
              </a:rPr>
              <a:t>                                                             </a:t>
            </a:r>
            <a:r>
              <a:rPr lang="en-US" sz="2600" b="1" dirty="0" smtClean="0">
                <a:solidFill>
                  <a:srgbClr val="3333FF"/>
                </a:solidFill>
              </a:rPr>
              <a:t>W</a:t>
            </a:r>
            <a:r>
              <a:rPr lang="en-US" sz="3000" b="1" dirty="0" smtClean="0">
                <a:solidFill>
                  <a:srgbClr val="0000FF"/>
                </a:solidFill>
              </a:rPr>
              <a:t>ORLD'S SMALLEST </a:t>
            </a:r>
            <a:endParaRPr lang="en-US" sz="2600" b="1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[Recorded in 2006]</a:t>
            </a:r>
            <a:endParaRPr lang="en-US" sz="2600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600" b="1" dirty="0" smtClean="0">
                <a:solidFill>
                  <a:srgbClr val="C00000"/>
                </a:solidFill>
              </a:rPr>
              <a:t>Translucent fish</a:t>
            </a:r>
            <a:r>
              <a:rPr lang="en-US" sz="2600" b="1" dirty="0" smtClean="0">
                <a:solidFill>
                  <a:srgbClr val="0000FF"/>
                </a:solidFill>
              </a:rPr>
              <a:t> </a:t>
            </a:r>
            <a:r>
              <a:rPr lang="en-US" sz="2600" b="1" dirty="0" smtClean="0"/>
              <a:t>(max. 10.3 mm; males 9.8 mm,</a:t>
            </a:r>
          </a:p>
          <a:p>
            <a:pPr>
              <a:buNone/>
            </a:pPr>
            <a:r>
              <a:rPr lang="en-US" sz="2600" b="1" dirty="0" smtClean="0"/>
              <a:t>                                                                         </a:t>
            </a:r>
            <a:r>
              <a:rPr lang="en-US" sz="2600" b="1" dirty="0" err="1" smtClean="0"/>
              <a:t>smalest</a:t>
            </a:r>
            <a:r>
              <a:rPr lang="en-US" sz="2600" b="1" dirty="0" smtClean="0"/>
              <a:t> is Female of 7.9 mm)</a:t>
            </a:r>
            <a:r>
              <a:rPr lang="en-US" sz="2600" b="1" i="1" dirty="0" smtClean="0">
                <a:solidFill>
                  <a:srgbClr val="CC00FF"/>
                </a:solidFill>
              </a:rPr>
              <a:t> </a:t>
            </a:r>
          </a:p>
          <a:p>
            <a:pPr algn="ctr">
              <a:buNone/>
            </a:pPr>
            <a:r>
              <a:rPr lang="en-US" sz="2600" b="1" dirty="0" smtClean="0"/>
              <a:t>from </a:t>
            </a:r>
          </a:p>
          <a:p>
            <a:pPr algn="ctr">
              <a:buNone/>
            </a:pPr>
            <a:r>
              <a:rPr lang="en-US" sz="2600" b="1" dirty="0" smtClean="0"/>
              <a:t>Peat swamps</a:t>
            </a:r>
            <a:r>
              <a:rPr lang="en-US" sz="2800" b="1" dirty="0" smtClean="0"/>
              <a:t> </a:t>
            </a:r>
          </a:p>
          <a:p>
            <a:pPr algn="ctr">
              <a:buNone/>
            </a:pPr>
            <a:r>
              <a:rPr lang="en-US" sz="2800" b="1" dirty="0" smtClean="0"/>
              <a:t>of </a:t>
            </a:r>
          </a:p>
          <a:p>
            <a:pPr algn="ctr">
              <a:buNone/>
            </a:pPr>
            <a:r>
              <a:rPr lang="en-US" sz="2600" b="1" dirty="0" smtClean="0">
                <a:solidFill>
                  <a:srgbClr val="CC00FF"/>
                </a:solidFill>
              </a:rPr>
              <a:t>Indonesian Islands (Sumatra &amp; </a:t>
            </a:r>
            <a:r>
              <a:rPr lang="en-US" sz="2600" b="1" dirty="0" err="1" smtClean="0">
                <a:solidFill>
                  <a:srgbClr val="CC00FF"/>
                </a:solidFill>
              </a:rPr>
              <a:t>Bintan</a:t>
            </a:r>
            <a:r>
              <a:rPr lang="en-US" sz="2600" b="1" dirty="0" smtClean="0">
                <a:solidFill>
                  <a:srgbClr val="CC00FF"/>
                </a:solidFill>
              </a:rPr>
              <a:t>). 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600" b="1" dirty="0" smtClean="0"/>
              <a:t>[was the smallest vertebrate, before the description of the smallest (7.7 mm) frog, </a:t>
            </a:r>
          </a:p>
          <a:p>
            <a:pPr algn="ctr">
              <a:buNone/>
            </a:pPr>
            <a:r>
              <a:rPr lang="en-US" sz="2600" b="1" i="1" dirty="0" err="1" smtClean="0">
                <a:solidFill>
                  <a:srgbClr val="0070C0"/>
                </a:solidFill>
              </a:rPr>
              <a:t>Paedophryne</a:t>
            </a:r>
            <a:r>
              <a:rPr lang="en-US" sz="2600" b="1" i="1" dirty="0" smtClean="0">
                <a:solidFill>
                  <a:srgbClr val="0070C0"/>
                </a:solidFill>
              </a:rPr>
              <a:t> </a:t>
            </a:r>
            <a:r>
              <a:rPr lang="en-US" sz="2600" b="1" i="1" dirty="0" err="1" smtClean="0">
                <a:solidFill>
                  <a:srgbClr val="0070C0"/>
                </a:solidFill>
              </a:rPr>
              <a:t>amauensis</a:t>
            </a:r>
            <a:r>
              <a:rPr lang="en-US" sz="2600" b="1" i="1" dirty="0" smtClean="0"/>
              <a:t> </a:t>
            </a:r>
          </a:p>
          <a:p>
            <a:pPr algn="ctr">
              <a:buNone/>
            </a:pPr>
            <a:r>
              <a:rPr lang="en-US" sz="2600" b="1" dirty="0" smtClean="0"/>
              <a:t>Reported in 2012 </a:t>
            </a:r>
          </a:p>
          <a:p>
            <a:pPr algn="ctr">
              <a:buNone/>
            </a:pPr>
            <a:r>
              <a:rPr lang="en-US" sz="2600" b="1" dirty="0" smtClean="0"/>
              <a:t>from Papua New Guinea].</a:t>
            </a:r>
          </a:p>
        </p:txBody>
      </p:sp>
      <p:pic>
        <p:nvPicPr>
          <p:cNvPr id="6" name="Picture 5" descr="Fish jumping in fishing net in Qiandao Lake : Stock Photo"/>
          <p:cNvPicPr/>
          <p:nvPr/>
        </p:nvPicPr>
        <p:blipFill>
          <a:blip r:embed="rId2">
            <a:lum bright="9000" contrast="18000"/>
          </a:blip>
          <a:srcRect t="12666" r="62260" b="3543"/>
          <a:stretch>
            <a:fillRect/>
          </a:stretch>
        </p:blipFill>
        <p:spPr bwMode="auto">
          <a:xfrm flipH="1">
            <a:off x="45720" y="76200"/>
            <a:ext cx="1371600" cy="667512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14400" y="290691"/>
            <a:ext cx="540533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D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I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V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E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R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S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I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T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88900" dist="114300" dir="13200000" sx="104000" sy="104000" algn="r" rotWithShape="0">
                    <a:prstClr val="black">
                      <a:alpha val="39000"/>
                    </a:prstClr>
                  </a:outerShdw>
                </a:effectLst>
              </a:rPr>
              <a:t>Y</a:t>
            </a:r>
            <a:endParaRPr lang="en-US" sz="4400" b="1" cap="none" spc="0" dirty="0">
              <a:ln w="28575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88900" dist="114300" dir="13200000" sx="104000" sy="104000" algn="r" rotWithShape="0">
                  <a:prstClr val="black">
                    <a:alpha val="39000"/>
                  </a:prstClr>
                </a:outerShdw>
              </a:effectLst>
            </a:endParaRPr>
          </a:p>
        </p:txBody>
      </p:sp>
      <p:pic>
        <p:nvPicPr>
          <p:cNvPr id="9" name="Picture 8" descr="http://otlibrary.com/wp-content/gallery/paideios/Paedocypris-progenetica2.jpg"/>
          <p:cNvPicPr/>
          <p:nvPr/>
        </p:nvPicPr>
        <p:blipFill>
          <a:blip r:embed="rId3"/>
          <a:srcRect t="8879" b="20719"/>
          <a:stretch>
            <a:fillRect/>
          </a:stretch>
        </p:blipFill>
        <p:spPr bwMode="auto">
          <a:xfrm>
            <a:off x="1676400" y="46413"/>
            <a:ext cx="7406640" cy="164592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0" descr="The smallest frog"/>
          <p:cNvPicPr/>
          <p:nvPr/>
        </p:nvPicPr>
        <p:blipFill>
          <a:blip r:embed="rId4"/>
          <a:srcRect l="38626" t="36219" r="39983" b="32802"/>
          <a:stretch>
            <a:fillRect/>
          </a:stretch>
        </p:blipFill>
        <p:spPr bwMode="auto">
          <a:xfrm>
            <a:off x="7738534" y="5477933"/>
            <a:ext cx="1100666" cy="1151467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350" y="228600"/>
            <a:ext cx="24574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191000" y="838200"/>
            <a:ext cx="2286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fofo</a:t>
            </a:r>
            <a:r>
              <a:rPr lang="en-US" sz="60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/</a:t>
            </a:r>
            <a:r>
              <a:rPr lang="en-US" sz="6000" b="1" dirty="0" err="1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krk</a:t>
            </a:r>
            <a:endParaRPr lang="en-US" sz="6000" dirty="0" smtClean="0">
              <a:ln w="190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2600" y="152400"/>
            <a:ext cx="3291840" cy="584775"/>
          </a:xfrm>
          <a:prstGeom prst="rect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MORPHOLOGICAL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419600" y="2514600"/>
            <a:ext cx="2133600" cy="304800"/>
          </a:xfrm>
          <a:prstGeom prst="rightArrow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934200" y="5410200"/>
            <a:ext cx="685800" cy="304800"/>
          </a:xfrm>
          <a:prstGeom prst="rightArrow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sh jumping in fishing net in Qiandao Lake : Stock Photo"/>
          <p:cNvPicPr/>
          <p:nvPr/>
        </p:nvPicPr>
        <p:blipFill>
          <a:blip r:embed="rId2">
            <a:lum bright="9000" contrast="18000"/>
          </a:blip>
          <a:srcRect t="12666" r="62260" b="3543"/>
          <a:stretch>
            <a:fillRect/>
          </a:stretch>
        </p:blipFill>
        <p:spPr bwMode="auto">
          <a:xfrm flipH="1">
            <a:off x="30480" y="0"/>
            <a:ext cx="1554480" cy="676656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14400" y="290691"/>
            <a:ext cx="540533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V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190500" dir="7020000" algn="tr" rotWithShape="0">
                    <a:srgbClr val="0070C0">
                      <a:alpha val="21000"/>
                    </a:srgbClr>
                  </a:outerShdw>
                </a:effectLst>
              </a:rPr>
              <a:t>Y</a:t>
            </a:r>
            <a:endParaRPr lang="en-US" sz="4400" b="1" cap="none" spc="0" dirty="0">
              <a:ln w="2857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190500" dir="7020000" algn="tr" rotWithShape="0">
                  <a:srgbClr val="0070C0">
                    <a:alpha val="21000"/>
                  </a:srgbClr>
                </a:outerShdw>
              </a:effectLst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1600200" y="5029200"/>
            <a:ext cx="739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The LARGEST / LONGEST: </a:t>
            </a:r>
            <a:r>
              <a:rPr lang="en-US" sz="2800" b="1" dirty="0" smtClean="0"/>
              <a:t>12 – 18 m, 34000 kg.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Slow moving, filter feeding.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Open waters of Tropical Oceans.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Life span: 70 years</a:t>
            </a:r>
            <a:endParaRPr lang="en-US" sz="2800" b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925" y="76200"/>
            <a:ext cx="73818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28800" y="76200"/>
            <a:ext cx="251460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fofo</a:t>
            </a:r>
            <a:r>
              <a:rPr lang="en-US" sz="6600" b="1" dirty="0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/</a:t>
            </a:r>
            <a:r>
              <a:rPr lang="en-US" sz="6600" b="1" dirty="0" err="1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krk</a:t>
            </a:r>
            <a:endParaRPr lang="en-US" sz="6600" dirty="0" smtClean="0">
              <a:ln w="28575">
                <a:solidFill>
                  <a:schemeClr val="bg1"/>
                </a:solidFill>
              </a:ln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2.bp.blogspot.com/-5VaV5IeEgc0/TmS21nVrEcI/AAAAAAAAAbc/WpAk9RanEWQ/s1600/Monster+laut1.jpg"/>
          <p:cNvPicPr>
            <a:picLocks noGrp="1"/>
          </p:cNvPicPr>
          <p:nvPr>
            <p:ph idx="1"/>
          </p:nvPr>
        </p:nvPicPr>
        <p:blipFill>
          <a:blip r:embed="rId2">
            <a:lum bright="14000" contrast="18000"/>
          </a:blip>
          <a:srcRect t="18083" r="2359" b="34481"/>
          <a:stretch>
            <a:fillRect/>
          </a:stretch>
        </p:blipFill>
        <p:spPr bwMode="auto">
          <a:xfrm>
            <a:off x="1676399" y="152400"/>
            <a:ext cx="7315200" cy="256032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5" name="Picture 4" descr="http://magicgroup.cz/img.php?6586;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895600"/>
            <a:ext cx="6309360" cy="141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76400" y="228599"/>
            <a:ext cx="73152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THE LONGEST BONY FISH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Found worldwide in the open ocean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endParaRPr lang="en-US" sz="3200" b="1" dirty="0" smtClean="0">
              <a:solidFill>
                <a:srgbClr val="3333FF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3333FF"/>
                </a:solidFill>
              </a:rPr>
              <a:t>[ </a:t>
            </a:r>
            <a:r>
              <a:rPr lang="en-US" sz="3200" b="1" dirty="0" err="1" smtClean="0">
                <a:solidFill>
                  <a:srgbClr val="3333FF"/>
                </a:solidFill>
              </a:rPr>
              <a:t>Epipelagic</a:t>
            </a:r>
            <a:r>
              <a:rPr lang="en-US" sz="3200" b="1" dirty="0" smtClean="0">
                <a:solidFill>
                  <a:srgbClr val="3333FF"/>
                </a:solidFill>
              </a:rPr>
              <a:t> to dimly lit </a:t>
            </a:r>
            <a:r>
              <a:rPr lang="en-US" sz="3200" b="1" dirty="0" err="1" smtClean="0">
                <a:solidFill>
                  <a:srgbClr val="3333FF"/>
                </a:solidFill>
              </a:rPr>
              <a:t>Mesopelagic</a:t>
            </a:r>
            <a:r>
              <a:rPr lang="en-US" sz="3200" b="1" dirty="0" smtClean="0">
                <a:solidFill>
                  <a:srgbClr val="3333FF"/>
                </a:solidFill>
              </a:rPr>
              <a:t>; </a:t>
            </a:r>
          </a:p>
          <a:p>
            <a:pPr algn="ctr"/>
            <a:r>
              <a:rPr lang="en-US" sz="3200" b="1" dirty="0" smtClean="0">
                <a:solidFill>
                  <a:srgbClr val="3333FF"/>
                </a:solidFill>
              </a:rPr>
              <a:t>up to 1000 m]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LEGENDARY SEA MONSTER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Regalecus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glesne</a:t>
            </a:r>
            <a:r>
              <a:rPr lang="en-US" sz="3200" b="1" dirty="0" smtClean="0">
                <a:solidFill>
                  <a:srgbClr val="00B050"/>
                </a:solidFill>
              </a:rPr>
              <a:t> [Oarfish ]</a:t>
            </a:r>
          </a:p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Up to 11.0 m. </a:t>
            </a:r>
            <a:endParaRPr lang="en-US" sz="3200" dirty="0" smtClean="0"/>
          </a:p>
          <a:p>
            <a:pPr algn="ctr"/>
            <a:r>
              <a:rPr lang="en-US" sz="2800" b="1" dirty="0" smtClean="0">
                <a:solidFill>
                  <a:srgbClr val="CC00FF"/>
                </a:solidFill>
              </a:rPr>
              <a:t>OCEANODROMOUS</a:t>
            </a:r>
            <a:endParaRPr lang="en-US" sz="3200" b="1" dirty="0">
              <a:solidFill>
                <a:srgbClr val="CC00FF"/>
              </a:solidFill>
            </a:endParaRPr>
          </a:p>
        </p:txBody>
      </p:sp>
      <p:pic>
        <p:nvPicPr>
          <p:cNvPr id="7" name="Picture 6" descr="Fish jumping in fishing net in Qiandao Lake : Stock Photo"/>
          <p:cNvPicPr/>
          <p:nvPr/>
        </p:nvPicPr>
        <p:blipFill>
          <a:blip r:embed="rId4">
            <a:lum bright="9000" contrast="18000"/>
          </a:blip>
          <a:srcRect t="12666" r="62260" b="3543"/>
          <a:stretch>
            <a:fillRect/>
          </a:stretch>
        </p:blipFill>
        <p:spPr bwMode="auto">
          <a:xfrm flipH="1">
            <a:off x="45720" y="106680"/>
            <a:ext cx="1554480" cy="667512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38200" y="457200"/>
            <a:ext cx="636713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D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I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V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E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R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S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I</a:t>
            </a:r>
          </a:p>
          <a:p>
            <a:pPr algn="ctr"/>
            <a:r>
              <a:rPr lang="en-US" sz="4400" b="1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T</a:t>
            </a:r>
          </a:p>
          <a:p>
            <a:pPr algn="ctr"/>
            <a:r>
              <a:rPr lang="en-US" sz="44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15900" dir="3720000" algn="tr" rotWithShape="0">
                    <a:prstClr val="black">
                      <a:alpha val="37000"/>
                    </a:prstClr>
                  </a:outerShdw>
                </a:effectLst>
              </a:rPr>
              <a:t>Y</a:t>
            </a:r>
            <a:endParaRPr lang="en-US" sz="4400" b="1" cap="none" spc="0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215900" dir="3720000" algn="tr" rotWithShape="0">
                  <a:prstClr val="black">
                    <a:alpha val="37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57200"/>
            <a:ext cx="192024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fofo</a:t>
            </a:r>
            <a:r>
              <a:rPr lang="en-US" sz="48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/</a:t>
            </a:r>
            <a:r>
              <a:rPr lang="en-US" sz="4800" b="1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krk</a:t>
            </a:r>
            <a:endParaRPr lang="en-US" sz="4800" dirty="0" smtClean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://www.paulnewellsails.com/picts/cimg0085.jpg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22000"/>
          </a:blip>
          <a:srcRect/>
          <a:stretch>
            <a:fillRect/>
          </a:stretch>
        </p:blipFill>
        <p:spPr bwMode="auto">
          <a:xfrm>
            <a:off x="1676400" y="1371600"/>
            <a:ext cx="7406640" cy="539496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1828800" y="1600200"/>
            <a:ext cx="7132320" cy="5029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500" b="1" dirty="0" smtClean="0"/>
              <a:t>FORM: </a:t>
            </a:r>
            <a:r>
              <a:rPr lang="en-US" sz="4500" b="1" dirty="0" smtClean="0">
                <a:solidFill>
                  <a:srgbClr val="FF0000"/>
                </a:solidFill>
              </a:rPr>
              <a:t>Spindle-shaped, </a:t>
            </a:r>
            <a:r>
              <a:rPr lang="en-US" sz="4500" b="1" dirty="0" smtClean="0">
                <a:solidFill>
                  <a:srgbClr val="0070C0"/>
                </a:solidFill>
              </a:rPr>
              <a:t>snake-like (Eels)</a:t>
            </a:r>
            <a:r>
              <a:rPr lang="en-US" sz="4500" b="1" dirty="0" smtClean="0">
                <a:solidFill>
                  <a:srgbClr val="FF0000"/>
                </a:solidFill>
              </a:rPr>
              <a:t>, </a:t>
            </a:r>
            <a:r>
              <a:rPr lang="en-US" sz="4500" b="1" dirty="0" err="1" smtClean="0">
                <a:solidFill>
                  <a:srgbClr val="CC00FF"/>
                </a:solidFill>
              </a:rPr>
              <a:t>dorso</a:t>
            </a:r>
            <a:r>
              <a:rPr lang="en-US" sz="4500" b="1" dirty="0" smtClean="0">
                <a:solidFill>
                  <a:srgbClr val="CC00FF"/>
                </a:solidFill>
              </a:rPr>
              <a:t>-ventrally flattened</a:t>
            </a:r>
            <a:r>
              <a:rPr lang="en-US" sz="4500" b="1" dirty="0" smtClean="0">
                <a:solidFill>
                  <a:srgbClr val="FF0000"/>
                </a:solidFill>
              </a:rPr>
              <a:t>, laterally compressed </a:t>
            </a:r>
            <a:r>
              <a:rPr lang="en-US" sz="4500" b="1" dirty="0" smtClean="0"/>
              <a:t>or </a:t>
            </a:r>
            <a:r>
              <a:rPr lang="en-US" sz="4500" b="1" dirty="0" smtClean="0">
                <a:solidFill>
                  <a:srgbClr val="0000FF"/>
                </a:solidFill>
              </a:rPr>
              <a:t>globular</a:t>
            </a:r>
            <a:r>
              <a:rPr lang="en-US" sz="4500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sz="4500" b="1" dirty="0" smtClean="0">
                <a:solidFill>
                  <a:srgbClr val="CC00FF"/>
                </a:solidFill>
              </a:rPr>
              <a:t>Bril</a:t>
            </a:r>
            <a:r>
              <a:rPr lang="en-US" sz="4500" b="1" dirty="0" smtClean="0"/>
              <a:t>l</a:t>
            </a:r>
            <a:r>
              <a:rPr lang="en-US" sz="4500" b="1" dirty="0" smtClean="0">
                <a:solidFill>
                  <a:srgbClr val="0000FF"/>
                </a:solidFill>
              </a:rPr>
              <a:t>ian</a:t>
            </a:r>
            <a:r>
              <a:rPr lang="en-US" sz="4500" b="1" dirty="0" smtClean="0"/>
              <a:t>t</a:t>
            </a:r>
            <a:r>
              <a:rPr lang="en-US" sz="4500" b="1" dirty="0" smtClean="0">
                <a:solidFill>
                  <a:srgbClr val="FF0000"/>
                </a:solidFill>
              </a:rPr>
              <a:t>ly</a:t>
            </a:r>
            <a:r>
              <a:rPr lang="en-US" sz="4500" b="1" dirty="0" smtClean="0"/>
              <a:t> </a:t>
            </a:r>
            <a:r>
              <a:rPr lang="en-US" sz="4500" b="1" dirty="0" err="1" smtClean="0">
                <a:solidFill>
                  <a:srgbClr val="FF00FF"/>
                </a:solidFill>
              </a:rPr>
              <a:t>colour</a:t>
            </a:r>
            <a:r>
              <a:rPr lang="en-US" sz="4500" b="1" dirty="0" err="1" smtClean="0">
                <a:solidFill>
                  <a:srgbClr val="0000FF"/>
                </a:solidFill>
              </a:rPr>
              <a:t>ed</a:t>
            </a:r>
            <a:r>
              <a:rPr lang="en-US" sz="4500" b="1" dirty="0" smtClean="0"/>
              <a:t> </a:t>
            </a:r>
            <a:r>
              <a:rPr lang="en-US" sz="4500" dirty="0" smtClean="0"/>
              <a:t>to </a:t>
            </a:r>
            <a:r>
              <a:rPr lang="en-US" sz="4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drab.</a:t>
            </a:r>
          </a:p>
          <a:p>
            <a:r>
              <a:rPr lang="en-US" sz="4500" b="1" dirty="0" smtClean="0">
                <a:solidFill>
                  <a:srgbClr val="0000FF"/>
                </a:solidFill>
              </a:rPr>
              <a:t>Absence of eyes: </a:t>
            </a:r>
            <a:r>
              <a:rPr lang="en-US" sz="4500" b="1" dirty="0" smtClean="0">
                <a:solidFill>
                  <a:srgbClr val="9900FF"/>
                </a:solidFill>
              </a:rPr>
              <a:t>50</a:t>
            </a:r>
            <a:r>
              <a:rPr lang="en-US" sz="4500" b="1" dirty="0" smtClean="0"/>
              <a:t> </a:t>
            </a:r>
            <a:r>
              <a:rPr lang="en-US" sz="4500" b="1" dirty="0" err="1" smtClean="0"/>
              <a:t>Teleosts</a:t>
            </a:r>
            <a:r>
              <a:rPr lang="en-US" sz="4500" b="1" dirty="0" smtClean="0"/>
              <a:t> </a:t>
            </a:r>
            <a:r>
              <a:rPr lang="en-US" sz="4500" b="1" dirty="0" smtClean="0">
                <a:solidFill>
                  <a:srgbClr val="FF0000"/>
                </a:solidFill>
              </a:rPr>
              <a:t>[Cave dwellers]</a:t>
            </a:r>
            <a:r>
              <a:rPr lang="en-US" sz="45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4500" b="1" dirty="0" smtClean="0">
                <a:solidFill>
                  <a:srgbClr val="C00000"/>
                </a:solidFill>
              </a:rPr>
              <a:t>FINS: </a:t>
            </a:r>
            <a:r>
              <a:rPr lang="en-US" sz="4500" b="1" dirty="0" smtClean="0"/>
              <a:t>absence, holdfast organs, lures,  </a:t>
            </a:r>
            <a:r>
              <a:rPr lang="en-US" sz="4500" b="1" dirty="0" err="1" smtClean="0"/>
              <a:t>copulatory</a:t>
            </a:r>
            <a:r>
              <a:rPr lang="en-US" sz="4500" b="1" dirty="0" smtClean="0"/>
              <a:t> structures.</a:t>
            </a:r>
          </a:p>
          <a:p>
            <a:r>
              <a:rPr lang="en-US" sz="4500" b="1" dirty="0" smtClean="0">
                <a:solidFill>
                  <a:srgbClr val="FF00FF"/>
                </a:solidFill>
              </a:rPr>
              <a:t>RESPIRATORY DIVERSITY</a:t>
            </a:r>
            <a:r>
              <a:rPr lang="en-US" sz="4500" dirty="0" smtClean="0"/>
              <a:t>: </a:t>
            </a:r>
            <a:r>
              <a:rPr lang="en-US" sz="4500" b="1" dirty="0" smtClean="0"/>
              <a:t>Gills</a:t>
            </a:r>
            <a:r>
              <a:rPr lang="en-US" sz="4500" dirty="0" smtClean="0"/>
              <a:t> to </a:t>
            </a:r>
            <a:r>
              <a:rPr lang="en-US" sz="4500" b="1" dirty="0" smtClean="0"/>
              <a:t>accessory structures</a:t>
            </a:r>
            <a:r>
              <a:rPr lang="en-US" sz="4500" dirty="0" smtClean="0"/>
              <a:t> </a:t>
            </a:r>
            <a:r>
              <a:rPr lang="en-US" sz="4500" b="1" dirty="0" smtClean="0"/>
              <a:t>like air bladders or even lungs. </a:t>
            </a:r>
          </a:p>
          <a:p>
            <a:r>
              <a:rPr lang="en-US" sz="4500" b="1" dirty="0" smtClean="0">
                <a:solidFill>
                  <a:srgbClr val="FF0000"/>
                </a:solidFill>
              </a:rPr>
              <a:t>EXOSKELETON: </a:t>
            </a:r>
            <a:r>
              <a:rPr lang="en-US" sz="4500" b="1" dirty="0" smtClean="0">
                <a:solidFill>
                  <a:srgbClr val="0000FF"/>
                </a:solidFill>
              </a:rPr>
              <a:t>Body naked </a:t>
            </a:r>
            <a:r>
              <a:rPr lang="en-US" sz="4500" b="1" i="1" dirty="0" smtClean="0"/>
              <a:t>or</a:t>
            </a:r>
            <a:r>
              <a:rPr lang="en-US" sz="4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500" b="1" dirty="0" smtClean="0">
                <a:solidFill>
                  <a:srgbClr val="002060"/>
                </a:solidFill>
              </a:rPr>
              <a:t>covered with scales</a:t>
            </a:r>
            <a:r>
              <a:rPr lang="en-US" sz="4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500" b="1" dirty="0" smtClean="0">
                <a:solidFill>
                  <a:srgbClr val="7030A0"/>
                </a:solidFill>
              </a:rPr>
              <a:t>[Cycloid, </a:t>
            </a:r>
            <a:r>
              <a:rPr lang="en-US" sz="4500" b="1" dirty="0" err="1" smtClean="0">
                <a:solidFill>
                  <a:srgbClr val="7030A0"/>
                </a:solidFill>
              </a:rPr>
              <a:t>Ctenoid</a:t>
            </a:r>
            <a:r>
              <a:rPr lang="en-US" sz="4500" b="1" dirty="0" smtClean="0">
                <a:solidFill>
                  <a:srgbClr val="7030A0"/>
                </a:solidFill>
              </a:rPr>
              <a:t> or </a:t>
            </a:r>
            <a:r>
              <a:rPr lang="en-US" sz="4500" b="1" dirty="0" err="1" smtClean="0">
                <a:solidFill>
                  <a:srgbClr val="7030A0"/>
                </a:solidFill>
              </a:rPr>
              <a:t>Ganoid</a:t>
            </a:r>
            <a:r>
              <a:rPr lang="en-US" sz="4500" b="1" dirty="0" smtClean="0">
                <a:solidFill>
                  <a:srgbClr val="7030A0"/>
                </a:solidFill>
              </a:rPr>
              <a:t>]</a:t>
            </a:r>
            <a:r>
              <a:rPr lang="en-US" sz="4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en-US" sz="4500" b="1" dirty="0" smtClean="0">
                <a:solidFill>
                  <a:srgbClr val="0000FF"/>
                </a:solidFill>
              </a:rPr>
              <a:t>ENDOSKELETON: </a:t>
            </a:r>
            <a:r>
              <a:rPr lang="en-US" sz="4500" b="1" dirty="0" smtClean="0"/>
              <a:t>Cartilaginous</a:t>
            </a:r>
            <a:r>
              <a:rPr lang="en-US" sz="4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500" b="1" i="1" dirty="0" smtClean="0"/>
              <a:t>or</a:t>
            </a:r>
            <a:r>
              <a:rPr lang="en-US" sz="4500" b="1" dirty="0" smtClean="0"/>
              <a:t> Bony.</a:t>
            </a:r>
          </a:p>
          <a:p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76200"/>
            <a:ext cx="7498080" cy="12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lum bright="2000" contrast="2000"/>
          </a:blip>
          <a:srcRect/>
          <a:stretch>
            <a:fillRect/>
          </a:stretch>
        </p:blipFill>
        <p:spPr bwMode="auto">
          <a:xfrm>
            <a:off x="76200" y="76200"/>
            <a:ext cx="1554480" cy="66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http://www.meer.org/ebook/platvulh.jpg"/>
          <p:cNvPicPr/>
          <p:nvPr/>
        </p:nvPicPr>
        <p:blipFill>
          <a:blip r:embed="rId5">
            <a:lum bright="4000" contrast="32000"/>
          </a:blip>
          <a:srcRect t="14074" r="2092" b="10687"/>
          <a:stretch>
            <a:fillRect/>
          </a:stretch>
        </p:blipFill>
        <p:spPr bwMode="auto">
          <a:xfrm flipH="1">
            <a:off x="7452360" y="2133600"/>
            <a:ext cx="14630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625127" y="1295400"/>
            <a:ext cx="508474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D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I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V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E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R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S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I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T</a:t>
            </a:r>
          </a:p>
          <a:p>
            <a:pPr algn="ctr"/>
            <a:r>
              <a:rPr lang="en-US" sz="4000" b="1" cap="all" spc="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sx="1000" sy="1000" algn="ctr" rotWithShape="0">
                    <a:srgbClr val="000000">
                      <a:alpha val="63000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Y</a:t>
            </a:r>
            <a:endParaRPr lang="en-US" sz="4000" b="1" cap="all" spc="0" dirty="0">
              <a:ln w="28575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50800" sx="1000" sy="1000" algn="ctr" rotWithShape="0">
                  <a:srgbClr val="000000">
                    <a:alpha val="63000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624840"/>
            <a:ext cx="20574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fofo</a:t>
            </a:r>
            <a:r>
              <a:rPr lang="en-US" sz="5400" b="1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/</a:t>
            </a:r>
            <a:r>
              <a:rPr lang="en-US" sz="5400" b="1" dirty="0" err="1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Kruti Dev 025" pitchFamily="2" charset="0"/>
              </a:rPr>
              <a:t>krk</a:t>
            </a:r>
            <a:endParaRPr lang="en-US" sz="5400" dirty="0" smtClean="0">
              <a:ln w="28575"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  <a:p>
            <a:endParaRPr lang="en-US" dirty="0">
              <a:ln w="28575"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moziru.com/images/fish-net-clipart-fresh-fish-3.jpg"/>
          <p:cNvPicPr/>
          <p:nvPr/>
        </p:nvPicPr>
        <p:blipFill>
          <a:blip r:embed="rId3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16000" contrast="-10000"/>
          </a:blip>
          <a:srcRect b="8002"/>
          <a:stretch>
            <a:fillRect/>
          </a:stretch>
        </p:blipFill>
        <p:spPr bwMode="auto">
          <a:xfrm>
            <a:off x="1752600" y="76200"/>
            <a:ext cx="7315200" cy="676656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/>
        </p:nvSpPr>
        <p:spPr>
          <a:xfrm>
            <a:off x="1661160" y="1036320"/>
            <a:ext cx="7406640" cy="56692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500" b="1" dirty="0" smtClean="0"/>
              <a:t>S</a:t>
            </a:r>
            <a:r>
              <a:rPr lang="en-US" b="1" dirty="0" smtClean="0">
                <a:solidFill>
                  <a:srgbClr val="FF0000"/>
                </a:solidFill>
              </a:rPr>
              <a:t>chooling</a:t>
            </a:r>
            <a:r>
              <a:rPr lang="en-US" b="1" dirty="0" smtClean="0"/>
              <a:t> </a:t>
            </a:r>
            <a:r>
              <a:rPr lang="en-US" sz="2200" b="1" dirty="0" smtClean="0"/>
              <a:t>or</a:t>
            </a:r>
            <a:r>
              <a:rPr lang="en-US" b="1" dirty="0" smtClean="0"/>
              <a:t> T</a:t>
            </a:r>
            <a:r>
              <a:rPr lang="en-US" b="1" dirty="0" smtClean="0">
                <a:solidFill>
                  <a:srgbClr val="CC00FF"/>
                </a:solidFill>
              </a:rPr>
              <a:t>erritorial</a:t>
            </a:r>
            <a:r>
              <a:rPr lang="en-US" dirty="0" smtClean="0"/>
              <a:t> </a:t>
            </a:r>
          </a:p>
          <a:p>
            <a:r>
              <a:rPr lang="en-US" sz="3500" b="1" dirty="0" smtClean="0">
                <a:solidFill>
                  <a:srgbClr val="3333FF"/>
                </a:solidFill>
              </a:rPr>
              <a:t>M</a:t>
            </a:r>
            <a:r>
              <a:rPr lang="en-US" b="1" dirty="0" smtClean="0">
                <a:solidFill>
                  <a:srgbClr val="0000FF"/>
                </a:solidFill>
              </a:rPr>
              <a:t>igrating: </a:t>
            </a:r>
            <a:r>
              <a:rPr lang="en-US" b="1" dirty="0" err="1" smtClean="0"/>
              <a:t>Anadromous</a:t>
            </a:r>
            <a:r>
              <a:rPr lang="en-US" dirty="0" smtClean="0"/>
              <a:t>, </a:t>
            </a:r>
          </a:p>
          <a:p>
            <a:r>
              <a:rPr lang="en-US" b="1" dirty="0" err="1" smtClean="0"/>
              <a:t>Catadromous</a:t>
            </a:r>
            <a:r>
              <a:rPr lang="en-US" b="1" dirty="0" smtClean="0"/>
              <a:t> or </a:t>
            </a:r>
            <a:r>
              <a:rPr lang="en-US" b="1" dirty="0" err="1" smtClean="0"/>
              <a:t>Diadromous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Oceanodromous</a:t>
            </a:r>
            <a:r>
              <a:rPr lang="en-US" b="1" dirty="0" smtClean="0"/>
              <a:t>, </a:t>
            </a:r>
            <a:r>
              <a:rPr lang="en-US" b="1" dirty="0" err="1" smtClean="0"/>
              <a:t>Potamodromous</a:t>
            </a:r>
            <a:r>
              <a:rPr lang="en-US" b="1" dirty="0" smtClean="0"/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oisonous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venomous.</a:t>
            </a:r>
            <a:r>
              <a:rPr lang="en-US" b="1" dirty="0" smtClean="0"/>
              <a:t> </a:t>
            </a:r>
          </a:p>
          <a:p>
            <a:r>
              <a:rPr lang="en-US" b="1" smtClean="0"/>
              <a:t>Electricity</a:t>
            </a:r>
            <a:r>
              <a:rPr lang="en-US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/>
              <a:t>and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/>
              <a:t>Luminescent.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Parasitic </a:t>
            </a:r>
            <a:r>
              <a:rPr lang="en-US" sz="2200" b="1" dirty="0" smtClean="0">
                <a:solidFill>
                  <a:srgbClr val="0000FF"/>
                </a:solidFill>
              </a:rPr>
              <a:t>or </a:t>
            </a:r>
            <a:r>
              <a:rPr lang="en-US" b="1" dirty="0" err="1" smtClean="0">
                <a:solidFill>
                  <a:srgbClr val="0000FF"/>
                </a:solidFill>
              </a:rPr>
              <a:t>commensal</a:t>
            </a:r>
            <a:r>
              <a:rPr lang="en-US" b="1" dirty="0" smtClean="0">
                <a:solidFill>
                  <a:srgbClr val="0000FF"/>
                </a:solidFill>
              </a:rPr>
              <a:t>. </a:t>
            </a:r>
          </a:p>
          <a:p>
            <a:r>
              <a:rPr lang="en-US" b="1" dirty="0" smtClean="0"/>
              <a:t>Herbivorous to Carnivorous.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Eurythermal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to</a:t>
            </a:r>
            <a:r>
              <a:rPr lang="en-US" b="1" dirty="0" smtClean="0">
                <a:solidFill>
                  <a:srgbClr val="0000FF"/>
                </a:solidFill>
              </a:rPr>
              <a:t> Stenothermal.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Euryhaline</a:t>
            </a:r>
            <a:r>
              <a:rPr lang="en-US" b="1" dirty="0" smtClean="0"/>
              <a:t> to </a:t>
            </a:r>
            <a:r>
              <a:rPr lang="en-US" b="1" dirty="0" err="1" smtClean="0">
                <a:solidFill>
                  <a:srgbClr val="FF0000"/>
                </a:solidFill>
              </a:rPr>
              <a:t>Stenohaline</a:t>
            </a:r>
            <a:r>
              <a:rPr lang="en-US" b="1" dirty="0" smtClean="0"/>
              <a:t>.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Gonochoristic</a:t>
            </a:r>
            <a:r>
              <a:rPr lang="en-US" b="1" dirty="0" smtClean="0">
                <a:solidFill>
                  <a:srgbClr val="0000FF"/>
                </a:solidFill>
              </a:rPr>
              <a:t> to hermaphroditic.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Semelparous</a:t>
            </a:r>
            <a:r>
              <a:rPr lang="en-US" b="1" dirty="0" smtClean="0">
                <a:solidFill>
                  <a:srgbClr val="FF0000"/>
                </a:solidFill>
              </a:rPr>
              <a:t> or </a:t>
            </a:r>
            <a:r>
              <a:rPr lang="en-US" b="1" dirty="0" err="1" smtClean="0">
                <a:solidFill>
                  <a:srgbClr val="FF0000"/>
                </a:solidFill>
              </a:rPr>
              <a:t>Iteroparous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Oviparous to Viviparous.</a:t>
            </a:r>
          </a:p>
          <a:p>
            <a:r>
              <a:rPr lang="en-US" b="1" dirty="0" smtClean="0">
                <a:solidFill>
                  <a:srgbClr val="9900FF"/>
                </a:solidFill>
              </a:rPr>
              <a:t>P</a:t>
            </a:r>
            <a:r>
              <a:rPr lang="en-US" b="1" dirty="0" smtClean="0">
                <a:solidFill>
                  <a:srgbClr val="CC00FF"/>
                </a:solidFill>
              </a:rPr>
              <a:t>arental care. </a:t>
            </a:r>
          </a:p>
          <a:p>
            <a:pPr>
              <a:buNone/>
            </a:pP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81673" cy="676656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1219200"/>
            <a:ext cx="1280160" cy="384048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8534400" y="1143000"/>
            <a:ext cx="457200" cy="521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I 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I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</a:t>
            </a:r>
          </a:p>
          <a:p>
            <a:r>
              <a:rPr lang="en-US" sz="3600" b="1" dirty="0" smtClean="0">
                <a:ln w="28575">
                  <a:solidFill>
                    <a:srgbClr val="3333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Y</a:t>
            </a:r>
            <a:endParaRPr lang="en-US" sz="3600" b="1" dirty="0">
              <a:ln w="28575">
                <a:solidFill>
                  <a:srgbClr val="3333FF"/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228600"/>
            <a:ext cx="1828800" cy="8229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28575">
                  <a:noFill/>
                </a:ln>
                <a:solidFill>
                  <a:srgbClr val="9900FF"/>
                </a:solidFill>
                <a:latin typeface="Kruti Dev 025" pitchFamily="2" charset="0"/>
              </a:rPr>
              <a:t>fofo</a:t>
            </a:r>
            <a:r>
              <a:rPr lang="en-US" sz="4800" b="1" dirty="0" smtClean="0">
                <a:ln w="28575">
                  <a:noFill/>
                </a:ln>
                <a:solidFill>
                  <a:srgbClr val="9900FF"/>
                </a:solidFill>
                <a:latin typeface="Kruti Dev 025" pitchFamily="2" charset="0"/>
              </a:rPr>
              <a:t>/</a:t>
            </a:r>
            <a:r>
              <a:rPr lang="en-US" sz="4800" b="1" dirty="0" err="1" smtClean="0">
                <a:ln w="28575">
                  <a:noFill/>
                </a:ln>
                <a:solidFill>
                  <a:srgbClr val="9900FF"/>
                </a:solidFill>
                <a:latin typeface="Kruti Dev 025" pitchFamily="2" charset="0"/>
              </a:rPr>
              <a:t>krk</a:t>
            </a:r>
            <a:endParaRPr lang="en-US" sz="4800" dirty="0" smtClean="0">
              <a:ln w="28575">
                <a:noFill/>
              </a:ln>
              <a:solidFill>
                <a:srgbClr val="9900FF"/>
              </a:solidFill>
            </a:endParaRPr>
          </a:p>
          <a:p>
            <a:endParaRPr lang="en-US" dirty="0"/>
          </a:p>
        </p:txBody>
      </p:sp>
      <p:pic>
        <p:nvPicPr>
          <p:cNvPr id="13" name="MOV01306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461760" y="5181600"/>
            <a:ext cx="2072640" cy="155448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28800" y="304800"/>
            <a:ext cx="26517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FF"/>
                </a:solidFill>
              </a:rPr>
              <a:t>BEHAVIOURAL</a:t>
            </a:r>
            <a:endParaRPr lang="en-US" b="1" dirty="0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spinfold.com/wp-content/uploads/2015/11/shoal-of-fish.jpg"/>
          <p:cNvPicPr/>
          <p:nvPr/>
        </p:nvPicPr>
        <p:blipFill>
          <a:blip r:embed="rId2">
            <a:lum bright="58000" contrast="-16000"/>
          </a:blip>
          <a:srcRect b="10015"/>
          <a:stretch>
            <a:fillRect/>
          </a:stretch>
        </p:blipFill>
        <p:spPr bwMode="auto">
          <a:xfrm>
            <a:off x="106680" y="76200"/>
            <a:ext cx="8961120" cy="6766560"/>
          </a:xfrm>
          <a:prstGeom prst="rect">
            <a:avLst/>
          </a:prstGeom>
          <a:noFill/>
          <a:ln w="57150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11976" y="143470"/>
            <a:ext cx="774622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2857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TAXONOMIC CHARACTERS</a:t>
            </a:r>
            <a:endParaRPr lang="en-US" sz="5400" b="1" cap="all" spc="0" dirty="0">
              <a:ln w="28575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990600"/>
            <a:ext cx="87782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CHARACTERS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: Like </a:t>
            </a:r>
            <a:r>
              <a:rPr lang="en-US" sz="30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GOLD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– they are where you find them. 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Stanford Ichthyologist </a:t>
            </a:r>
            <a:r>
              <a:rPr lang="en-US" sz="30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George Myers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CHARACTERS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: Needed to differentiate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taxa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and assess their interrelationships.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CHARACTERS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: Variations of a homologous structure.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CHARACTERS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: To</a:t>
            </a:r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be useful</a:t>
            </a:r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must show some variation in the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taxon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under study.</a:t>
            </a:r>
            <a:endParaRPr lang="en-US" sz="3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CHARACTERS: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Meristic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Morphometric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, Anatomical,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Osteological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, Sexual dimorphism, Cytological, Molecular (</a:t>
            </a:r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DNA, </a:t>
            </a:r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Mt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DNA).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paulnewellsails.com/picts/cimg0085.jpg"/>
          <p:cNvPicPr/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26000" contrast="-14000"/>
          </a:blip>
          <a:srcRect/>
          <a:stretch>
            <a:fillRect/>
          </a:stretch>
        </p:blipFill>
        <p:spPr bwMode="auto">
          <a:xfrm>
            <a:off x="76200" y="45720"/>
            <a:ext cx="8961120" cy="676656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>
            <a:lum bright="-10000" contrast="12000"/>
          </a:blip>
          <a:srcRect/>
          <a:stretch>
            <a:fillRect/>
          </a:stretch>
        </p:blipFill>
        <p:spPr bwMode="auto">
          <a:xfrm>
            <a:off x="228600" y="838200"/>
            <a:ext cx="4023360" cy="3291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50386" y="115669"/>
            <a:ext cx="732681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TECHNIQUES IN FISH IDENTIFICATION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838198"/>
            <a:ext cx="4572000" cy="36576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MORPHOMETERY</a:t>
            </a:r>
            <a:r>
              <a:rPr lang="en-US" sz="2800" b="1" dirty="0" smtClean="0"/>
              <a:t> </a:t>
            </a:r>
            <a:r>
              <a:rPr lang="en-US" sz="2800" dirty="0" smtClean="0"/>
              <a:t>= </a:t>
            </a:r>
            <a:r>
              <a:rPr lang="en-US" sz="2800" b="1" dirty="0" smtClean="0"/>
              <a:t>Various body measurements and </a:t>
            </a:r>
            <a:r>
              <a:rPr lang="en-US" sz="2800" b="1" dirty="0" err="1" smtClean="0"/>
              <a:t>calcualation</a:t>
            </a:r>
            <a:r>
              <a:rPr lang="en-US" sz="2800" b="1" dirty="0" smtClean="0"/>
              <a:t> of  RATIOS.</a:t>
            </a:r>
          </a:p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MERISTICS</a:t>
            </a:r>
            <a:r>
              <a:rPr lang="en-US" sz="2800" b="1" dirty="0" smtClean="0"/>
              <a:t>= Various counts.</a:t>
            </a:r>
            <a:endParaRPr lang="en-US" sz="2800" dirty="0" smtClean="0"/>
          </a:p>
          <a:p>
            <a:pPr lvl="0"/>
            <a:r>
              <a:rPr lang="en-US" sz="2800" b="1" i="1" dirty="0" smtClean="0"/>
              <a:t>Fin Formula</a:t>
            </a:r>
            <a:r>
              <a:rPr lang="en-US" sz="2800" b="1" dirty="0" smtClean="0"/>
              <a:t>:  </a:t>
            </a:r>
          </a:p>
          <a:p>
            <a:pPr lvl="0"/>
            <a:r>
              <a:rPr lang="en-US" sz="28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Biii</a:t>
            </a:r>
            <a:r>
              <a:rPr lang="en-US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D16(III/13)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17(I/16)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9(I/8)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7(II/5)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L.l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40 – 42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Ltr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6.5 – 7.5 / 9</a:t>
            </a:r>
            <a:endParaRPr lang="en-US" sz="2800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lum bright="-18000" contrast="30000"/>
          </a:blip>
          <a:srcRect/>
          <a:stretch>
            <a:fillRect/>
          </a:stretch>
        </p:blipFill>
        <p:spPr bwMode="auto">
          <a:xfrm>
            <a:off x="152400" y="4267200"/>
            <a:ext cx="4157345" cy="2468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http://www.seagrant.wisc.edu/home/DesktopModules/WIFishID_Details/images/Large_Images/1721.jpg"/>
          <p:cNvPicPr/>
          <p:nvPr/>
        </p:nvPicPr>
        <p:blipFill>
          <a:blip r:embed="rId5">
            <a:lum bright="8000" contrast="42000"/>
          </a:blip>
          <a:srcRect l="5150" t="7556" r="6225" b="26444"/>
          <a:stretch>
            <a:fillRect/>
          </a:stretch>
        </p:blipFill>
        <p:spPr bwMode="auto">
          <a:xfrm>
            <a:off x="4419600" y="4267199"/>
            <a:ext cx="210312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ttp://www.fishtanksandponds.co.uk/galleries/images/article-photos/AGC7_02732.jpg"/>
          <p:cNvPicPr/>
          <p:nvPr/>
        </p:nvPicPr>
        <p:blipFill>
          <a:blip r:embed="rId6">
            <a:lum bright="-10000" contrast="22000"/>
          </a:blip>
          <a:srcRect/>
          <a:stretch>
            <a:fillRect/>
          </a:stretch>
        </p:blipFill>
        <p:spPr bwMode="auto">
          <a:xfrm>
            <a:off x="6751320" y="4267200"/>
            <a:ext cx="2011680" cy="133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7">
            <a:lum bright="-2000" contrast="16000"/>
          </a:blip>
          <a:srcRect/>
          <a:stretch>
            <a:fillRect/>
          </a:stretch>
        </p:blipFill>
        <p:spPr bwMode="auto">
          <a:xfrm>
            <a:off x="5334000" y="5715000"/>
            <a:ext cx="228600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spinfold.com/wp-content/uploads/2015/11/shoal-of-fish.jpg"/>
          <p:cNvPicPr/>
          <p:nvPr/>
        </p:nvPicPr>
        <p:blipFill>
          <a:blip r:embed="rId2">
            <a:lum bright="66000" contrast="32000"/>
          </a:blip>
          <a:srcRect b="10015"/>
          <a:stretch>
            <a:fillRect/>
          </a:stretch>
        </p:blipFill>
        <p:spPr bwMode="auto">
          <a:xfrm>
            <a:off x="78316" y="76199"/>
            <a:ext cx="8961120" cy="667512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52400"/>
            <a:ext cx="8715375" cy="244792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854814" y="455474"/>
            <a:ext cx="40793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FISH</a:t>
            </a:r>
          </a:p>
          <a:p>
            <a:pPr algn="ctr"/>
            <a:r>
              <a:rPr lang="en-US" sz="54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COLLECTIONS</a:t>
            </a:r>
            <a:endParaRPr lang="en-US" sz="5400" b="1" cap="none" spc="0" dirty="0">
              <a:ln w="3155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0" y="2667000"/>
            <a:ext cx="41148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9900FF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</a:rPr>
              <a:t>COLLECTIONS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= </a:t>
            </a:r>
            <a:r>
              <a:rPr lang="en-US" sz="2800" b="1" dirty="0" smtClean="0">
                <a:solidFill>
                  <a:srgbClr val="9900FF"/>
                </a:solidFill>
              </a:rPr>
              <a:t>LIBRARIES</a:t>
            </a:r>
            <a:endParaRPr lang="en-US" sz="2800" dirty="0">
              <a:solidFill>
                <a:srgbClr val="99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3084493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VOUCHER SPECIMENS </a:t>
            </a:r>
            <a:r>
              <a:rPr lang="en-US" sz="2800" b="1" dirty="0" smtClean="0"/>
              <a:t>: Serve as a basis of study and are retained as a reference.</a:t>
            </a:r>
            <a:r>
              <a:rPr lang="en-US" sz="2800" dirty="0" smtClean="0"/>
              <a:t> 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152400" y="4114800"/>
            <a:ext cx="85039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CURATORS</a:t>
            </a:r>
            <a:r>
              <a:rPr lang="en-US" sz="2600" b="1" dirty="0" smtClean="0"/>
              <a:t> </a:t>
            </a:r>
            <a:r>
              <a:rPr lang="en-US" sz="2600" dirty="0" smtClean="0"/>
              <a:t>= </a:t>
            </a:r>
            <a:r>
              <a:rPr lang="en-US" sz="2600" b="1" dirty="0" smtClean="0"/>
              <a:t>Caring for collections and conducting observations.</a:t>
            </a:r>
            <a:endParaRPr lang="en-US" sz="2600" dirty="0" smtClean="0"/>
          </a:p>
          <a:p>
            <a:pPr lv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PRESERVATION:</a:t>
            </a:r>
            <a:r>
              <a:rPr lang="en-US" sz="2600" b="1" dirty="0" smtClean="0"/>
              <a:t> In Formalin (40%) and then transferred to alcohol.</a:t>
            </a:r>
            <a:endParaRPr lang="en-US" sz="2600" dirty="0" smtClean="0"/>
          </a:p>
          <a:p>
            <a:pPr lv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CLEARED </a:t>
            </a:r>
            <a:r>
              <a:rPr lang="en-US" sz="2600" b="1" dirty="0" smtClean="0"/>
              <a:t>and</a:t>
            </a:r>
            <a:r>
              <a:rPr lang="en-US" sz="2600" b="1" dirty="0" smtClean="0">
                <a:solidFill>
                  <a:srgbClr val="FF0000"/>
                </a:solidFill>
              </a:rPr>
              <a:t> STAINED SPECIMENS:</a:t>
            </a:r>
            <a:r>
              <a:rPr lang="en-US" sz="2600" b="1" dirty="0" smtClean="0"/>
              <a:t> To study </a:t>
            </a:r>
            <a:r>
              <a:rPr lang="en-US" sz="2600" b="1" dirty="0" err="1" smtClean="0"/>
              <a:t>Osteology</a:t>
            </a:r>
            <a:r>
              <a:rPr lang="en-US" sz="2600" b="1" dirty="0" smtClean="0"/>
              <a:t>.</a:t>
            </a:r>
            <a:endParaRPr lang="en-US" sz="2600" dirty="0" smtClean="0"/>
          </a:p>
          <a:p>
            <a:pPr lv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TISSUE COLLECTIONS</a:t>
            </a:r>
            <a:r>
              <a:rPr lang="en-US" sz="2600" b="1" dirty="0" smtClean="0"/>
              <a:t>: In</a:t>
            </a:r>
            <a:r>
              <a:rPr lang="en-US" sz="2600" dirty="0" smtClean="0"/>
              <a:t> </a:t>
            </a:r>
            <a:r>
              <a:rPr lang="en-US" sz="2600" b="1" dirty="0" smtClean="0"/>
              <a:t>Ethyl Alcohol</a:t>
            </a:r>
            <a:r>
              <a:rPr lang="en-US" b="1" i="1" dirty="0" smtClean="0"/>
              <a:t> or  </a:t>
            </a:r>
            <a:r>
              <a:rPr lang="en-US" sz="2600" b="1" dirty="0" smtClean="0"/>
              <a:t>Frozen at </a:t>
            </a:r>
            <a:r>
              <a:rPr lang="en-US" sz="2600" b="1" dirty="0" smtClean="0">
                <a:solidFill>
                  <a:srgbClr val="3333FF"/>
                </a:solidFill>
              </a:rPr>
              <a:t>–2°C</a:t>
            </a:r>
            <a:r>
              <a:rPr lang="en-US" sz="2600" b="1" dirty="0" smtClean="0"/>
              <a:t>.</a:t>
            </a:r>
            <a:endParaRPr lang="en-US" sz="2600" dirty="0"/>
          </a:p>
        </p:txBody>
      </p:sp>
      <p:pic>
        <p:nvPicPr>
          <p:cNvPr id="16" name="Picture 15" descr="http://earthguide.ucsd.edu/fishes/technology/images/preserved_fish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" y="1935480"/>
            <a:ext cx="2011680" cy="118872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" name="Picture 16" descr="Stained fish skeleto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7520" y="1935480"/>
            <a:ext cx="2011680" cy="11887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" name="Picture 17" descr="Dry fish bones lying on a black tray"/>
          <p:cNvPicPr/>
          <p:nvPr/>
        </p:nvPicPr>
        <p:blipFill>
          <a:blip r:embed="rId6" cstate="print">
            <a:lum bright="6000" contrast="12000"/>
          </a:blip>
          <a:srcRect/>
          <a:stretch>
            <a:fillRect/>
          </a:stretch>
        </p:blipFill>
        <p:spPr bwMode="auto">
          <a:xfrm>
            <a:off x="7360920" y="3688080"/>
            <a:ext cx="1554480" cy="73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paulnewellsails.com/picts/cimg0085.jpg"/>
          <p:cNvPicPr/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26000" contrast="-14000"/>
          </a:blip>
          <a:srcRect/>
          <a:stretch>
            <a:fillRect/>
          </a:stretch>
        </p:blipFill>
        <p:spPr bwMode="auto">
          <a:xfrm>
            <a:off x="1981200" y="2057400"/>
            <a:ext cx="7040880" cy="47548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" y="60960"/>
            <a:ext cx="9052560" cy="1940561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57400"/>
            <a:ext cx="1951426" cy="475488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2921939" y="609600"/>
            <a:ext cx="3021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55000" endA="50" endPos="85000" dir="5400000" sy="-100000" algn="bl" rotWithShape="0"/>
                </a:effectLst>
              </a:rPr>
              <a:t>FISHERIES</a:t>
            </a:r>
            <a:endParaRPr lang="en-US" sz="5400" b="1" cap="none" spc="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1447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</a:rPr>
              <a:t>(</a:t>
            </a:r>
            <a:r>
              <a:rPr lang="en-US" b="1" i="1" dirty="0" smtClean="0">
                <a:solidFill>
                  <a:schemeClr val="bg1"/>
                </a:solidFill>
                <a:latin typeface="Arial Rounded MT Bold" pitchFamily="34" charset="0"/>
              </a:rPr>
              <a:t>Sing.</a:t>
            </a:r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</a:rPr>
              <a:t> FISHERY)</a:t>
            </a:r>
            <a:endParaRPr lang="en-US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2098119"/>
            <a:ext cx="6629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3333FF"/>
                </a:solidFill>
              </a:rPr>
              <a:t>COLLECTIVE TERM</a:t>
            </a:r>
            <a:r>
              <a:rPr lang="en-US" sz="2800" b="1" dirty="0" smtClean="0"/>
              <a:t>: </a:t>
            </a:r>
            <a:r>
              <a:rPr lang="en-US" sz="2800" b="1" i="1" dirty="0" smtClean="0"/>
              <a:t>Cultivation and capture of </a:t>
            </a:r>
            <a:r>
              <a:rPr lang="en-US" sz="2800" b="1" i="1" dirty="0" smtClean="0">
                <a:solidFill>
                  <a:srgbClr val="9900FF"/>
                </a:solidFill>
              </a:rPr>
              <a:t>Fish(s)</a:t>
            </a:r>
            <a:r>
              <a:rPr lang="en-US" sz="2800" b="1" i="1" dirty="0" smtClean="0"/>
              <a:t>,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Molluscans,</a:t>
            </a:r>
            <a:r>
              <a:rPr lang="en-US" sz="2800" b="1" i="1" dirty="0" err="1" smtClean="0">
                <a:solidFill>
                  <a:srgbClr val="9900FF"/>
                </a:solidFill>
              </a:rPr>
              <a:t>Crustaceans</a:t>
            </a:r>
            <a:r>
              <a:rPr lang="en-US" sz="2800" b="1" i="1" dirty="0" smtClean="0"/>
              <a:t>, any other aquatic animal and even </a:t>
            </a:r>
            <a:r>
              <a:rPr lang="en-US" sz="2800" b="1" i="1" dirty="0" smtClean="0">
                <a:solidFill>
                  <a:srgbClr val="008000"/>
                </a:solidFill>
              </a:rPr>
              <a:t>Sea weeds.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600" y="4154031"/>
            <a:ext cx="670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i="1" dirty="0" smtClean="0"/>
              <a:t>‘the </a:t>
            </a:r>
            <a:r>
              <a:rPr lang="en-US" sz="2800" b="1" i="1" dirty="0" smtClean="0">
                <a:solidFill>
                  <a:srgbClr val="9900FF"/>
                </a:solidFill>
              </a:rPr>
              <a:t>people</a:t>
            </a:r>
            <a:r>
              <a:rPr lang="en-US" sz="2800" b="1" i="1" dirty="0" smtClean="0"/>
              <a:t>(fishermen) involved, species or </a:t>
            </a:r>
            <a:r>
              <a:rPr lang="en-US" sz="2800" b="1" i="1" dirty="0" smtClean="0">
                <a:solidFill>
                  <a:srgbClr val="9900FF"/>
                </a:solidFill>
              </a:rPr>
              <a:t>type of fish</a:t>
            </a:r>
            <a:r>
              <a:rPr lang="en-US" sz="2800" b="1" i="1" dirty="0" smtClean="0"/>
              <a:t>, </a:t>
            </a:r>
            <a:r>
              <a:rPr lang="en-US" sz="2800" b="1" i="1" dirty="0" smtClean="0">
                <a:solidFill>
                  <a:srgbClr val="3333FF"/>
                </a:solidFill>
              </a:rPr>
              <a:t>area of water </a:t>
            </a:r>
            <a:r>
              <a:rPr lang="en-US" sz="2800" b="1" i="1" dirty="0" smtClean="0"/>
              <a:t>or </a:t>
            </a:r>
            <a:r>
              <a:rPr lang="en-US" sz="2800" b="1" i="1" dirty="0" smtClean="0">
                <a:solidFill>
                  <a:srgbClr val="3333FF"/>
                </a:solidFill>
              </a:rPr>
              <a:t>seabed</a:t>
            </a:r>
            <a:r>
              <a:rPr lang="en-US" sz="2800" b="1" i="1" dirty="0" smtClean="0"/>
              <a:t>, </a:t>
            </a:r>
            <a:r>
              <a:rPr lang="en-US" sz="2800" b="1" i="1" dirty="0" smtClean="0">
                <a:solidFill>
                  <a:srgbClr val="C00000"/>
                </a:solidFill>
              </a:rPr>
              <a:t>method of fishing</a:t>
            </a:r>
            <a:r>
              <a:rPr lang="en-US" sz="2800" b="1" i="1" dirty="0" smtClean="0"/>
              <a:t>, </a:t>
            </a:r>
            <a:r>
              <a:rPr lang="en-US" sz="2800" b="1" i="1" dirty="0" smtClean="0">
                <a:solidFill>
                  <a:srgbClr val="9900FF"/>
                </a:solidFill>
              </a:rPr>
              <a:t>class of boats</a:t>
            </a:r>
            <a:r>
              <a:rPr lang="en-US" sz="2800" b="1" i="1" dirty="0" smtClean="0"/>
              <a:t>, </a:t>
            </a:r>
            <a:r>
              <a:rPr lang="en-US" sz="2800" b="1" i="1" dirty="0" smtClean="0">
                <a:solidFill>
                  <a:srgbClr val="3333FF"/>
                </a:solidFill>
              </a:rPr>
              <a:t>purpose of the activities</a:t>
            </a:r>
            <a:r>
              <a:rPr lang="en-US" sz="2800" b="1" i="1" dirty="0" smtClean="0"/>
              <a:t> or a combination of the foregoing features’. </a:t>
            </a:r>
            <a:r>
              <a:rPr lang="en-US" sz="2800" b="1" dirty="0" smtClean="0"/>
              <a:t>[FAO, US]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914400"/>
            <a:ext cx="27432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3333FF"/>
                </a:solidFill>
                <a:effectLst>
                  <a:reflection blurRad="6350" stA="55000" endA="50" endPos="85000" dir="5400000" sy="-100000" algn="bl" rotWithShape="0"/>
                </a:effectLst>
                <a:latin typeface="Kruti Dev 025" pitchFamily="2" charset="0"/>
              </a:rPr>
              <a:t>ekfRl;dh</a:t>
            </a:r>
            <a:endParaRPr lang="en-US" dirty="0">
              <a:solidFill>
                <a:srgbClr val="3333FF"/>
              </a:solidFill>
              <a:effectLst>
                <a:reflection blurRad="6350" stA="55000" endA="50" endPos="85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oziru.com/images/fish-net-clipart-fresh-fish-3.jpg"/>
          <p:cNvPicPr/>
          <p:nvPr/>
        </p:nvPicPr>
        <p:blipFill>
          <a:blip r:embed="rId2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12000" contrast="-2000"/>
          </a:blip>
          <a:srcRect b="8002"/>
          <a:stretch>
            <a:fillRect/>
          </a:stretch>
        </p:blipFill>
        <p:spPr bwMode="auto">
          <a:xfrm>
            <a:off x="2209800" y="1371600"/>
            <a:ext cx="6858000" cy="539496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09800" y="1447800"/>
            <a:ext cx="6781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Narrow" pitchFamily="34" charset="0"/>
              </a:rPr>
              <a:t>BASED ON ECONOMIC RETURNS AND PRODUCTION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3333FF"/>
                </a:solidFill>
              </a:rPr>
              <a:t>CAPTURE FISHERY</a:t>
            </a:r>
            <a:r>
              <a:rPr lang="en-US" sz="2000" b="1" dirty="0" smtClean="0"/>
              <a:t>: CATCHING AND HAULING FROM NATURAL RESOURCES (RIVERS, LAKES, ESTUARIES, SEA).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9900FF"/>
                </a:solidFill>
              </a:rPr>
              <a:t>CULTURE FISHERY: </a:t>
            </a:r>
            <a:r>
              <a:rPr lang="en-US" sz="2000" b="1" dirty="0" smtClean="0"/>
              <a:t>PRUDUCING ECONOMICALLY IMPORTANT EDIBLE FISH (OR OTHER AQUATIC ORGANISMS) IN MAN MADE AQUATIC ENVIRONMENT (</a:t>
            </a:r>
            <a:r>
              <a:rPr lang="en-US" sz="2000" b="1" dirty="0" smtClean="0">
                <a:solidFill>
                  <a:srgbClr val="3333FF"/>
                </a:solidFill>
              </a:rPr>
              <a:t>FISH FARMS</a:t>
            </a:r>
            <a:r>
              <a:rPr lang="en-US" sz="2000" b="1" dirty="0" smtClean="0"/>
              <a:t>), ADOPTING SCIENTIFIC TECHNIQUES.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733800"/>
            <a:ext cx="64770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Narrow" pitchFamily="34" charset="0"/>
              </a:rPr>
              <a:t>BASED ON AQUATIC ENVIRONMENT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3333FF"/>
                </a:solidFill>
              </a:rPr>
              <a:t>FRESHWATER</a:t>
            </a:r>
            <a:r>
              <a:rPr lang="en-US" sz="2000" b="1" dirty="0" smtClean="0"/>
              <a:t> (= Inland Fisheries)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BRACKISHWATER</a:t>
            </a:r>
            <a:r>
              <a:rPr lang="en-US" sz="2000" b="1" dirty="0" smtClean="0"/>
              <a:t> (= Estuarine Fisheries)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9900FF"/>
                </a:solidFill>
              </a:rPr>
              <a:t>MARINE</a:t>
            </a:r>
            <a:endParaRPr lang="en-US" sz="2000" dirty="0" smtClean="0">
              <a:solidFill>
                <a:srgbClr val="9900FF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8" y="137969"/>
            <a:ext cx="1920240" cy="6567631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76206"/>
            <a:ext cx="6858000" cy="123559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2133600" y="739914"/>
            <a:ext cx="3212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 I S H E R I E S</a:t>
            </a:r>
            <a:endParaRPr lang="en-US" sz="4000" b="1" cap="all" spc="0" dirty="0">
              <a:ln w="19050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" name="Picture 18" descr="http://www.quasargroupconsulting.com/Encyclopedia/EarthScience/Geology/Graphics/estuary0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5059680"/>
            <a:ext cx="6858000" cy="164592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0" y="4114800"/>
            <a:ext cx="2194560" cy="8229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19050">
                  <a:solidFill>
                    <a:srgbClr val="00B050"/>
                  </a:solidFill>
                </a:ln>
                <a:solidFill>
                  <a:srgbClr val="002060"/>
                </a:solidFill>
                <a:latin typeface="Kruti Dev 025" pitchFamily="2" charset="0"/>
              </a:rPr>
              <a:t>ekfRl;dh</a:t>
            </a:r>
            <a:endParaRPr lang="en-US" sz="4800" dirty="0">
              <a:ln w="19050">
                <a:solidFill>
                  <a:srgbClr val="00B05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05000"/>
            <a:ext cx="8961120" cy="4800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“a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poikilothermic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aquatic chordate with appendages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when present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developed as fins, whose chief respiratory organs are gills and whose body is usually covered with scales</a:t>
            </a: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/>
              <a:t>	                                       </a:t>
            </a:r>
            <a:r>
              <a:rPr lang="en-US" sz="2000" b="1" dirty="0" smtClean="0"/>
              <a:t>[ TM Berra, 2001, </a:t>
            </a:r>
            <a:r>
              <a:rPr lang="en-US" sz="2000" b="1" i="1" dirty="0" smtClean="0"/>
              <a:t>Freshwater fish distribution</a:t>
            </a:r>
            <a:r>
              <a:rPr lang="en-US" sz="2000" b="1" dirty="0" smtClean="0"/>
              <a:t>.]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‘aquatic vertebrates that have gills throughout life and limbs if any in the shape of fins</a:t>
            </a:r>
            <a:r>
              <a:rPr lang="en-US" sz="2800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’.</a:t>
            </a:r>
            <a:r>
              <a:rPr lang="en-US" sz="2400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/>
              <a:t>[Nelson, 2006]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ICHTHYOLOGY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/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The Study of fishes.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ICHTHYOLOGIST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A student of fish </a:t>
            </a:r>
            <a:r>
              <a:rPr lang="en-US" sz="2800" b="1" dirty="0" err="1" smtClean="0">
                <a:solidFill>
                  <a:srgbClr val="FF0000"/>
                </a:solidFill>
              </a:rPr>
              <a:t>systematics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or</a:t>
            </a:r>
            <a:r>
              <a:rPr lang="en-US" sz="2800" b="1" dirty="0" smtClean="0">
                <a:solidFill>
                  <a:srgbClr val="FF0000"/>
                </a:solidFill>
              </a:rPr>
              <a:t> dealing with the dimensions of Ichthyology.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1600" dirty="0" smtClean="0"/>
          </a:p>
          <a:p>
            <a:endParaRPr lang="en-US" sz="2400" dirty="0"/>
          </a:p>
        </p:txBody>
      </p:sp>
      <p:sp>
        <p:nvSpPr>
          <p:cNvPr id="1028" name="AutoShape 4" descr="Image result for fish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http://www.fishingwithrod.com/articles/photography/images/jumps_and_splashes_03.jpg"/>
          <p:cNvPicPr/>
          <p:nvPr/>
        </p:nvPicPr>
        <p:blipFill>
          <a:blip r:embed="rId2"/>
          <a:srcRect t="9983" b="18645"/>
          <a:stretch>
            <a:fillRect/>
          </a:stretch>
        </p:blipFill>
        <p:spPr bwMode="auto">
          <a:xfrm flipH="1">
            <a:off x="76200" y="91440"/>
            <a:ext cx="8961120" cy="173736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505200" y="295870"/>
            <a:ext cx="23054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6350" stA="55000" endA="50" endPos="85000" dir="5400000" sy="-100000" algn="bl" rotWithShape="0"/>
                </a:effectLst>
              </a:rPr>
              <a:t>F I S H</a:t>
            </a:r>
            <a:endParaRPr lang="en-US" sz="6600" b="1" cap="none" spc="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3333FF"/>
              </a:solidFill>
              <a:effectLst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57200"/>
            <a:ext cx="146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Kruti Dev 025" pitchFamily="2" charset="0"/>
              </a:rPr>
              <a:t>eRL</a:t>
            </a:r>
            <a:r>
              <a:rPr lang="en-US" sz="6000" b="1" dirty="0" smtClean="0">
                <a:solidFill>
                  <a:srgbClr val="FFFF00"/>
                </a:solidFill>
                <a:latin typeface="Kruti Dev 025" pitchFamily="2" charset="0"/>
              </a:rPr>
              <a:t>;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5885744" y="464403"/>
            <a:ext cx="1645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Kruti Dev 025" pitchFamily="2" charset="0"/>
              </a:rPr>
              <a:t>eNyh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businessinnepal.com/wp-content/uploads/2012/12/begnas_fish_farm.jpg"/>
          <p:cNvPicPr/>
          <p:nvPr/>
        </p:nvPicPr>
        <p:blipFill>
          <a:blip r:embed="rId2">
            <a:lum bright="50000" contrast="14000"/>
          </a:blip>
          <a:srcRect/>
          <a:stretch>
            <a:fillRect/>
          </a:stretch>
        </p:blipFill>
        <p:spPr bwMode="auto">
          <a:xfrm>
            <a:off x="76200" y="1752600"/>
            <a:ext cx="8961120" cy="50292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2590562"/>
            <a:ext cx="7086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“the </a:t>
            </a:r>
            <a:r>
              <a:rPr lang="en-US" sz="2000" b="1" i="1" dirty="0" smtClean="0">
                <a:solidFill>
                  <a:srgbClr val="3333FF"/>
                </a:solidFill>
              </a:rPr>
              <a:t>FARMING</a:t>
            </a:r>
            <a:r>
              <a:rPr lang="en-US" sz="2000" b="1" i="1" dirty="0" smtClean="0"/>
              <a:t> of aquatic organisms, including fish, </a:t>
            </a:r>
            <a:r>
              <a:rPr lang="en-US" sz="2000" b="1" i="1" dirty="0" err="1" smtClean="0"/>
              <a:t>Molluscs</a:t>
            </a:r>
            <a:r>
              <a:rPr lang="en-US" sz="2000" b="1" i="1" dirty="0" smtClean="0"/>
              <a:t>, </a:t>
            </a:r>
          </a:p>
          <a:p>
            <a:r>
              <a:rPr lang="en-US" sz="2000" b="1" i="1" dirty="0" smtClean="0"/>
              <a:t>crustaceans and aquatic plants i.e., </a:t>
            </a:r>
            <a:r>
              <a:rPr lang="en-US" sz="2000" b="1" i="1" dirty="0" smtClean="0">
                <a:solidFill>
                  <a:srgbClr val="FF0000"/>
                </a:solidFill>
              </a:rPr>
              <a:t>Fish farming</a:t>
            </a:r>
            <a:r>
              <a:rPr lang="en-US" sz="2000" b="1" i="1" dirty="0" smtClean="0"/>
              <a:t>, </a:t>
            </a:r>
            <a:r>
              <a:rPr lang="en-US" sz="2000" b="1" i="1" dirty="0" smtClean="0">
                <a:solidFill>
                  <a:srgbClr val="3333FF"/>
                </a:solidFill>
              </a:rPr>
              <a:t>Shrimp farming,</a:t>
            </a:r>
            <a:r>
              <a:rPr lang="en-US" sz="2000" b="1" i="1" dirty="0" smtClean="0"/>
              <a:t>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Oyster farming</a:t>
            </a:r>
            <a:r>
              <a:rPr lang="en-US" sz="2000" b="1" i="1" dirty="0" smtClean="0"/>
              <a:t>, </a:t>
            </a:r>
            <a:r>
              <a:rPr lang="en-US" sz="2000" b="1" i="1" dirty="0" err="1" smtClean="0">
                <a:solidFill>
                  <a:srgbClr val="9900FF"/>
                </a:solidFill>
              </a:rPr>
              <a:t>Mariculture</a:t>
            </a:r>
            <a:r>
              <a:rPr lang="en-US" sz="2000" b="1" i="1" dirty="0" smtClean="0">
                <a:solidFill>
                  <a:srgbClr val="9900FF"/>
                </a:solidFill>
              </a:rPr>
              <a:t>,</a:t>
            </a:r>
            <a:r>
              <a:rPr lang="en-US" sz="2000" b="1" i="1" dirty="0" smtClean="0"/>
              <a:t> </a:t>
            </a:r>
            <a:r>
              <a:rPr lang="en-US" sz="2000" b="1" i="1" dirty="0" err="1" smtClean="0">
                <a:solidFill>
                  <a:srgbClr val="008000"/>
                </a:solidFill>
              </a:rPr>
              <a:t>Algalculture</a:t>
            </a:r>
            <a:r>
              <a:rPr lang="en-US" sz="2000" b="1" i="1" dirty="0" smtClean="0">
                <a:solidFill>
                  <a:srgbClr val="008000"/>
                </a:solidFill>
              </a:rPr>
              <a:t> </a:t>
            </a:r>
            <a:r>
              <a:rPr lang="en-US" sz="2000" b="1" i="1" dirty="0" smtClean="0"/>
              <a:t>and the cultivation of </a:t>
            </a:r>
            <a:r>
              <a:rPr lang="en-US" sz="2000" b="1" i="1" dirty="0" smtClean="0">
                <a:solidFill>
                  <a:srgbClr val="9900FF"/>
                </a:solidFill>
              </a:rPr>
              <a:t>Ornamental fish</a:t>
            </a:r>
            <a:r>
              <a:rPr lang="en-US" sz="2000" b="1" i="1" dirty="0" smtClean="0"/>
              <a:t>”.</a:t>
            </a:r>
            <a:r>
              <a:rPr lang="en-US" sz="1600" b="1" dirty="0" smtClean="0"/>
              <a:t>[FAO, US]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2744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Being practiced in China since 2500 BC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9900FF"/>
                </a:solidFill>
              </a:rPr>
              <a:t>MOST COMMON  FORM OF AQUACULTURE</a:t>
            </a:r>
            <a:r>
              <a:rPr lang="en-US" sz="2400" b="1" dirty="0" smtClean="0">
                <a:solidFill>
                  <a:srgbClr val="9900FF"/>
                </a:solidFill>
              </a:rPr>
              <a:t>:</a:t>
            </a:r>
            <a:r>
              <a:rPr lang="en-US" sz="2000" b="1" dirty="0" smtClean="0">
                <a:solidFill>
                  <a:srgbClr val="9900FF"/>
                </a:solidFill>
              </a:rPr>
              <a:t> </a:t>
            </a:r>
            <a:r>
              <a:rPr lang="en-US" sz="2400" b="1" dirty="0" smtClean="0">
                <a:solidFill>
                  <a:srgbClr val="3333FF"/>
                </a:solidFill>
              </a:rPr>
              <a:t>Fish Farming.</a:t>
            </a:r>
            <a:endParaRPr lang="en-US" sz="2800" b="1" dirty="0" smtClean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5074920"/>
            <a:ext cx="7040880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n w="9525"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AQUAPONICS </a:t>
            </a:r>
            <a:r>
              <a:rPr lang="en-US" sz="2400" b="1" dirty="0" smtClean="0"/>
              <a:t>= </a:t>
            </a:r>
            <a:r>
              <a:rPr lang="en-US" sz="2400" b="1" dirty="0" smtClean="0">
                <a:solidFill>
                  <a:srgbClr val="FF0000"/>
                </a:solidFill>
              </a:rPr>
              <a:t>Conventional Aquaculture </a:t>
            </a:r>
            <a:r>
              <a:rPr lang="en-US" sz="2400" b="1" dirty="0" smtClean="0"/>
              <a:t>+ </a:t>
            </a:r>
            <a:r>
              <a:rPr lang="en-US" sz="2400" b="1" dirty="0" smtClean="0">
                <a:solidFill>
                  <a:srgbClr val="FF0000"/>
                </a:solidFill>
              </a:rPr>
              <a:t>Hydroponics </a:t>
            </a:r>
            <a:r>
              <a:rPr lang="en-US" sz="2400" b="1" dirty="0" smtClean="0"/>
              <a:t>[Cultivation of plants in water] in a symbiotic environment </a:t>
            </a:r>
            <a:r>
              <a:rPr lang="en-US" sz="2400" b="1" i="1" dirty="0" smtClean="0"/>
              <a:t>i.e.,</a:t>
            </a:r>
            <a:r>
              <a:rPr lang="en-US" sz="2400" b="1" dirty="0" smtClean="0"/>
              <a:t> Rice in Paddy fields in combination of fish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" y="76199"/>
            <a:ext cx="8961120" cy="1655114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6149" y="1752600"/>
            <a:ext cx="1702676" cy="4937760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24000" y="1828800"/>
            <a:ext cx="4779129" cy="64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Rounded MT Bold" pitchFamily="34" charset="0"/>
              </a:rPr>
              <a:t>AQUACULTURE</a:t>
            </a:r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= </a:t>
            </a:r>
            <a:r>
              <a:rPr lang="en-US" dirty="0" smtClean="0">
                <a:solidFill>
                  <a:srgbClr val="3333FF"/>
                </a:solidFill>
                <a:latin typeface="Arial Black" pitchFamily="34" charset="0"/>
              </a:rPr>
              <a:t>"Blue Revolution"</a:t>
            </a:r>
            <a:r>
              <a:rPr lang="en-US" dirty="0" smtClean="0">
                <a:latin typeface="Arial Black" pitchFamily="34" charset="0"/>
              </a:rPr>
              <a:t> 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[</a:t>
            </a:r>
            <a:r>
              <a:rPr lang="en-US" b="1" i="1" dirty="0" err="1" smtClean="0">
                <a:latin typeface="Arial Narrow" pitchFamily="34" charset="0"/>
              </a:rPr>
              <a:t>vs</a:t>
            </a:r>
            <a:r>
              <a:rPr lang="en-US" b="1" i="1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 </a:t>
            </a:r>
            <a:r>
              <a:rPr lang="en-US" dirty="0" smtClean="0">
                <a:solidFill>
                  <a:srgbClr val="008000"/>
                </a:solidFill>
                <a:latin typeface="Arial Black" pitchFamily="34" charset="0"/>
              </a:rPr>
              <a:t>Green Revolution</a:t>
            </a:r>
            <a:r>
              <a:rPr lang="en-US" dirty="0" smtClean="0">
                <a:latin typeface="Arial Black" pitchFamily="34" charset="0"/>
              </a:rPr>
              <a:t>]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" y="76198"/>
            <a:ext cx="9052560" cy="1442336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4" name="Picture 3" descr="http://www.paulnewellsails.com/picts/cimg0085.jpg"/>
          <p:cNvPicPr/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bright="24000" contrast="38000"/>
          </a:blip>
          <a:srcRect/>
          <a:stretch>
            <a:fillRect/>
          </a:stretch>
        </p:blipFill>
        <p:spPr bwMode="auto">
          <a:xfrm>
            <a:off x="76200" y="1600200"/>
            <a:ext cx="8961120" cy="521208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0"/>
            <a:ext cx="37521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CULTIVABLE FISH</a:t>
            </a:r>
            <a:endParaRPr lang="en-US" sz="4000" b="1" cap="all" spc="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1676400"/>
            <a:ext cx="265176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Arial Narrow" pitchFamily="34" charset="0"/>
              </a:rPr>
              <a:t>CHARACTERISTICS</a:t>
            </a:r>
            <a:endParaRPr lang="en-US" sz="2400" b="1" dirty="0">
              <a:solidFill>
                <a:srgbClr val="3333FF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132886"/>
            <a:ext cx="8305800" cy="448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Adaptability to pond environment.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Faster growth rate.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Efficient utilization of natural food resources of the pond.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Non-predaceous and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planktiphagous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preferably herbivorous  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and detritus feeder.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Efficiently accepting artificial feed.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Hardy, not easily susceptible to disease.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Easy to breed and rear the seed.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Prolonged breeding period or multiple breeding frequency.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Compatible with other cultivable species.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Palatable with high nutritive value.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High market demand and high price.</a:t>
            </a:r>
          </a:p>
          <a:p>
            <a:endParaRPr lang="en-US" dirty="0">
              <a:latin typeface="Franklin Gothic Medium Con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685800"/>
            <a:ext cx="429768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Kruti Dev 025" pitchFamily="2" charset="0"/>
              </a:rPr>
              <a:t>lao</a:t>
            </a:r>
            <a:r>
              <a:rPr lang="en-US" sz="4400" b="1" dirty="0" smtClean="0">
                <a:ln w="127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Kruti Dev 025" pitchFamily="2" charset="0"/>
              </a:rPr>
              <a:t>/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Kruti Dev 025" pitchFamily="2" charset="0"/>
              </a:rPr>
              <a:t>kZu</a:t>
            </a:r>
            <a:r>
              <a:rPr lang="en-US" sz="4400" b="1" dirty="0" smtClean="0">
                <a:ln w="127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Kruti Dev 025" pitchFamily="2" charset="0"/>
              </a:rPr>
              <a:t> ;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Kruti Dev 025" pitchFamily="2" charset="0"/>
              </a:rPr>
              <a:t>ksX</a:t>
            </a:r>
            <a:r>
              <a:rPr lang="en-US" sz="4400" b="1" dirty="0" smtClean="0">
                <a:ln w="127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Kruti Dev 025" pitchFamily="2" charset="0"/>
              </a:rPr>
              <a:t>;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Kruti Dev 025" pitchFamily="2" charset="0"/>
              </a:rPr>
              <a:t>eNyh;k</a:t>
            </a:r>
            <a:r>
              <a:rPr lang="en-US" sz="3200" dirty="0" smtClean="0">
                <a:solidFill>
                  <a:schemeClr val="bg1"/>
                </a:solidFill>
                <a:latin typeface="Kruti Dev 025" pitchFamily="2" charset="0"/>
              </a:rPr>
              <a:t>¡</a:t>
            </a:r>
            <a:endParaRPr lang="en-US" sz="3200" dirty="0">
              <a:solidFill>
                <a:schemeClr val="bg1"/>
              </a:solidFill>
              <a:latin typeface="Kruti Dev 025" pitchFamily="2" charset="0"/>
            </a:endParaRPr>
          </a:p>
        </p:txBody>
      </p:sp>
      <p:pic>
        <p:nvPicPr>
          <p:cNvPr id="9" name="Picture 8" descr="http://www.fao.org/uploads/RTEmagicC_labeoF7.jpg.jpg"/>
          <p:cNvPicPr/>
          <p:nvPr/>
        </p:nvPicPr>
        <p:blipFill>
          <a:blip r:embed="rId4">
            <a:lum bright="10000" contrast="24000"/>
          </a:blip>
          <a:srcRect l="4924" t="5234" r="5490" b="8864"/>
          <a:stretch>
            <a:fillRect/>
          </a:stretch>
        </p:blipFill>
        <p:spPr bwMode="auto">
          <a:xfrm>
            <a:off x="6370320" y="3657600"/>
            <a:ext cx="2011680" cy="146304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39" y="76200"/>
            <a:ext cx="9035261" cy="219456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http://cifa.nic.in/sites/default/files/banner/Rohu.jpg"/>
          <p:cNvPicPr/>
          <p:nvPr/>
        </p:nvPicPr>
        <p:blipFill>
          <a:blip r:embed="rId3">
            <a:lum bright="64000" contrast="-84000"/>
          </a:blip>
          <a:srcRect/>
          <a:stretch>
            <a:fillRect/>
          </a:stretch>
        </p:blipFill>
        <p:spPr bwMode="auto">
          <a:xfrm>
            <a:off x="76200" y="2319654"/>
            <a:ext cx="8961120" cy="448056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90600" y="455474"/>
            <a:ext cx="77165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28575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FISH CULTURE SYSTEMS</a:t>
            </a:r>
          </a:p>
          <a:p>
            <a:pPr algn="ctr"/>
            <a:r>
              <a:rPr lang="en-US" sz="5400" b="1" spc="300" dirty="0" smtClean="0">
                <a:ln w="28575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 ASIA</a:t>
            </a:r>
            <a:endParaRPr lang="en-US" sz="5400" b="1" cap="none" spc="300" dirty="0">
              <a:ln w="28575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2279332"/>
            <a:ext cx="8961120" cy="448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TWO MAJOR SYSTEMS</a:t>
            </a:r>
          </a:p>
          <a:p>
            <a:pPr marL="342900" indent="-342900">
              <a:buAutoNum type="arabicPeriod"/>
            </a:pPr>
            <a:r>
              <a:rPr lang="en-US" sz="2000" b="1" dirty="0" smtClean="0">
                <a:solidFill>
                  <a:srgbClr val="3333FF"/>
                </a:solidFill>
              </a:rPr>
              <a:t>CHINESE PLOYCULTURE SYSTEM- </a:t>
            </a:r>
            <a:r>
              <a:rPr lang="en-US" sz="2000" b="1" dirty="0" smtClean="0"/>
              <a:t>INVOLVING 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solidFill>
                  <a:srgbClr val="C00000"/>
                </a:solidFill>
              </a:rPr>
              <a:t>‘6’</a:t>
            </a:r>
            <a:r>
              <a:rPr lang="en-US" sz="2800" b="1" dirty="0" smtClean="0">
                <a:ln>
                  <a:solidFill>
                    <a:srgbClr val="3333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CHINESE CARPS:</a:t>
            </a:r>
          </a:p>
          <a:p>
            <a:pPr marL="342900" indent="-342900"/>
            <a:r>
              <a:rPr lang="en-US" sz="2400" b="1" dirty="0" smtClean="0"/>
              <a:t>Silver carp (</a:t>
            </a:r>
            <a:r>
              <a:rPr lang="en-US" sz="2400" b="1" i="1" dirty="0" err="1" smtClean="0"/>
              <a:t>Hypophthalmichthys</a:t>
            </a:r>
            <a:r>
              <a:rPr lang="en-US" sz="2400" b="1" i="1" dirty="0" smtClean="0"/>
              <a:t> </a:t>
            </a:r>
            <a:r>
              <a:rPr lang="en-US" sz="2400" b="1" i="1" dirty="0" err="1" smtClean="0"/>
              <a:t>molitrix</a:t>
            </a:r>
            <a:r>
              <a:rPr lang="en-US" sz="2400" b="1" dirty="0" smtClean="0"/>
              <a:t>)</a:t>
            </a:r>
          </a:p>
          <a:p>
            <a:pPr marL="342900" indent="-342900"/>
            <a:r>
              <a:rPr lang="en-US" sz="2400" b="1" dirty="0" smtClean="0"/>
              <a:t>Grass carp (</a:t>
            </a:r>
            <a:r>
              <a:rPr lang="en-US" sz="2400" b="1" i="1" dirty="0" err="1" smtClean="0"/>
              <a:t>Ctenopharyngodon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idella</a:t>
            </a:r>
            <a:r>
              <a:rPr lang="en-US" sz="2400" b="1" dirty="0" smtClean="0"/>
              <a:t>)</a:t>
            </a:r>
          </a:p>
          <a:p>
            <a:pPr marL="342900" indent="-342900"/>
            <a:r>
              <a:rPr lang="en-US" sz="2400" b="1" dirty="0" smtClean="0"/>
              <a:t>Bighead carp (</a:t>
            </a:r>
            <a:r>
              <a:rPr lang="en-US" sz="2400" b="1" i="1" dirty="0" err="1" smtClean="0"/>
              <a:t>Aristichthys</a:t>
            </a:r>
            <a:r>
              <a:rPr lang="en-US" sz="2400" b="1" i="1" dirty="0" smtClean="0"/>
              <a:t> </a:t>
            </a:r>
            <a:r>
              <a:rPr lang="en-US" sz="2400" b="1" i="1" dirty="0" err="1" smtClean="0"/>
              <a:t>nobilis</a:t>
            </a:r>
            <a:r>
              <a:rPr lang="en-US" sz="2400" b="1" dirty="0" smtClean="0"/>
              <a:t>)</a:t>
            </a:r>
          </a:p>
          <a:p>
            <a:pPr marL="342900" indent="-342900"/>
            <a:r>
              <a:rPr lang="en-US" sz="2400" b="1" dirty="0" smtClean="0"/>
              <a:t>Mud carp (</a:t>
            </a:r>
            <a:r>
              <a:rPr lang="en-US" sz="2400" b="1" i="1" dirty="0" err="1" smtClean="0"/>
              <a:t>Cirrhinus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molitorella</a:t>
            </a:r>
            <a:r>
              <a:rPr lang="en-US" sz="2400" b="1" dirty="0" smtClean="0"/>
              <a:t>) </a:t>
            </a:r>
          </a:p>
          <a:p>
            <a:pPr marL="342900" indent="-342900"/>
            <a:r>
              <a:rPr lang="en-US" sz="2400" b="1" dirty="0" smtClean="0"/>
              <a:t>Black carp (</a:t>
            </a:r>
            <a:r>
              <a:rPr lang="en-US" sz="2400" b="1" i="1" dirty="0" err="1" smtClean="0"/>
              <a:t>Mylopharyngodon</a:t>
            </a:r>
            <a:r>
              <a:rPr lang="en-US" sz="2400" b="1" i="1" dirty="0" smtClean="0"/>
              <a:t> </a:t>
            </a:r>
            <a:r>
              <a:rPr lang="en-US" sz="2400" b="1" i="1" dirty="0" err="1" smtClean="0"/>
              <a:t>piceus</a:t>
            </a:r>
            <a:r>
              <a:rPr lang="en-US" sz="2400" b="1" dirty="0" smtClean="0"/>
              <a:t>)</a:t>
            </a:r>
          </a:p>
          <a:p>
            <a:pPr marL="342900" indent="-342900"/>
            <a:r>
              <a:rPr lang="en-US" sz="2400" b="1" dirty="0" smtClean="0"/>
              <a:t>Common carp (</a:t>
            </a:r>
            <a:r>
              <a:rPr lang="en-US" sz="2400" b="1" i="1" dirty="0" err="1" smtClean="0"/>
              <a:t>Cyprinus</a:t>
            </a:r>
            <a:r>
              <a:rPr lang="en-US" sz="2400" b="1" i="1" dirty="0" smtClean="0"/>
              <a:t> </a:t>
            </a:r>
            <a:r>
              <a:rPr lang="en-US" sz="2400" b="1" i="1" dirty="0" err="1" smtClean="0"/>
              <a:t>carpio</a:t>
            </a:r>
            <a:r>
              <a:rPr lang="en-US" sz="2400" b="1" dirty="0" smtClean="0"/>
              <a:t>) </a:t>
            </a:r>
          </a:p>
          <a:p>
            <a:pPr marL="342900" indent="-342900"/>
            <a:r>
              <a:rPr lang="en-US" b="1" dirty="0" smtClean="0">
                <a:solidFill>
                  <a:srgbClr val="3333FF"/>
                </a:solidFill>
              </a:rPr>
              <a:t>2</a:t>
            </a:r>
            <a:r>
              <a:rPr lang="en-US" sz="2400" b="1" dirty="0" smtClean="0">
                <a:solidFill>
                  <a:srgbClr val="3333FF"/>
                </a:solidFill>
              </a:rPr>
              <a:t>.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INDIAN COMPOSITE FISH CULTURE SYSTEM:</a:t>
            </a:r>
          </a:p>
          <a:p>
            <a:pPr marL="342900" indent="-342900"/>
            <a:r>
              <a:rPr lang="en-US" sz="2800" b="1" dirty="0" smtClean="0">
                <a:solidFill>
                  <a:srgbClr val="9900FF"/>
                </a:solidFill>
              </a:rPr>
              <a:t> Indian major carps </a:t>
            </a:r>
            <a:r>
              <a:rPr lang="en-US" sz="2800" b="1" dirty="0" smtClean="0"/>
              <a:t>(</a:t>
            </a:r>
            <a:r>
              <a:rPr lang="en-US" sz="2800" b="1" i="1" dirty="0" err="1" smtClean="0"/>
              <a:t>Labeo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rohita</a:t>
            </a:r>
            <a:r>
              <a:rPr lang="en-US" sz="2800" b="1" i="1" dirty="0" smtClean="0"/>
              <a:t>, </a:t>
            </a:r>
            <a:r>
              <a:rPr lang="en-US" sz="2800" b="1" i="1" dirty="0" err="1" smtClean="0"/>
              <a:t>Catla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catla</a:t>
            </a:r>
            <a:r>
              <a:rPr lang="en-US" sz="2800" b="1" i="1" dirty="0" smtClean="0"/>
              <a:t> and </a:t>
            </a:r>
            <a:r>
              <a:rPr lang="en-US" sz="2800" b="1" i="1" dirty="0" err="1" smtClean="0"/>
              <a:t>Cirrhinus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mrigala</a:t>
            </a:r>
            <a:r>
              <a:rPr lang="en-US" sz="2800" b="1" dirty="0" smtClean="0"/>
              <a:t>)  </a:t>
            </a:r>
            <a:r>
              <a:rPr lang="en-US" sz="3600" b="1" dirty="0" smtClean="0"/>
              <a:t>+ </a:t>
            </a:r>
            <a:r>
              <a:rPr lang="en-US" sz="2800" b="1" dirty="0" smtClean="0">
                <a:solidFill>
                  <a:srgbClr val="9900FF"/>
                </a:solidFill>
              </a:rPr>
              <a:t>Chinese carps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3048000"/>
            <a:ext cx="3124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3333FF"/>
                  </a:solidFill>
                </a:ln>
                <a:solidFill>
                  <a:srgbClr val="C00000"/>
                </a:solidFill>
              </a:rPr>
              <a:t>‘4’</a:t>
            </a:r>
            <a:r>
              <a:rPr lang="en-US" sz="2800" b="1" dirty="0" smtClean="0">
                <a:solidFill>
                  <a:srgbClr val="FF0000"/>
                </a:solidFill>
              </a:rPr>
              <a:t> FAMOUS as ‘</a:t>
            </a:r>
            <a:r>
              <a:rPr lang="en-US" sz="28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DOMESTIC FISHES</a:t>
            </a:r>
            <a:r>
              <a:rPr lang="en-US" sz="2800" b="1" dirty="0" smtClean="0">
                <a:solidFill>
                  <a:srgbClr val="FF0000"/>
                </a:solidFill>
              </a:rPr>
              <a:t>’ </a:t>
            </a:r>
            <a:r>
              <a:rPr lang="en-US" sz="2800" b="1" dirty="0" smtClean="0"/>
              <a:t>=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BLACK CARP </a:t>
            </a:r>
            <a:r>
              <a:rPr lang="en-US" sz="2400" b="1" dirty="0" smtClean="0"/>
              <a:t>+ </a:t>
            </a:r>
            <a:r>
              <a:rPr lang="en-US" sz="2400" b="1" dirty="0" smtClean="0">
                <a:solidFill>
                  <a:srgbClr val="9900FF"/>
                </a:solidFill>
              </a:rPr>
              <a:t>BIGHEAD </a:t>
            </a:r>
            <a:r>
              <a:rPr lang="en-US" sz="2400" b="1" dirty="0" smtClean="0"/>
              <a:t>+ </a:t>
            </a:r>
            <a:r>
              <a:rPr lang="en-US" sz="2400" b="1" dirty="0" smtClean="0">
                <a:solidFill>
                  <a:srgbClr val="3333FF"/>
                </a:solidFill>
              </a:rPr>
              <a:t>SILVER</a:t>
            </a:r>
            <a:r>
              <a:rPr lang="en-US" sz="2400" b="1" dirty="0" smtClean="0"/>
              <a:t> +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GRASS CARP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agrifarming.in/wp-content/uploads/2015/07/Catla-Fish.-591x330.jpg?x91462"/>
          <p:cNvPicPr/>
          <p:nvPr/>
        </p:nvPicPr>
        <p:blipFill>
          <a:blip r:embed="rId2">
            <a:lum bright="80000" contrast="-88000"/>
          </a:blip>
          <a:srcRect/>
          <a:stretch>
            <a:fillRect/>
          </a:stretch>
        </p:blipFill>
        <p:spPr bwMode="auto">
          <a:xfrm>
            <a:off x="84454" y="76200"/>
            <a:ext cx="8961120" cy="667512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71600" y="152400"/>
            <a:ext cx="6631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INDIAN MAJOR CARPS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 descr="http://ffish.asia/photos/sp/102_Labeo_rohita_IFREDI-P0136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" y="990599"/>
            <a:ext cx="877824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fishbase.se/tools/UploadPhoto/uploads/labeo_rohita3.jpg"/>
          <p:cNvPicPr/>
          <p:nvPr/>
        </p:nvPicPr>
        <p:blipFill>
          <a:blip r:embed="rId4">
            <a:lum bright="4000" contrast="18000"/>
          </a:blip>
          <a:srcRect l="10256"/>
          <a:stretch>
            <a:fillRect/>
          </a:stretch>
        </p:blipFill>
        <p:spPr bwMode="auto">
          <a:xfrm rot="5400000">
            <a:off x="426720" y="4526280"/>
            <a:ext cx="2103120" cy="219456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71800" y="586293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Labeo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rohita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Rohu</a:t>
            </a:r>
            <a:r>
              <a:rPr lang="en-US" sz="2400" b="1" dirty="0" smtClean="0"/>
              <a:t>)</a:t>
            </a:r>
            <a:r>
              <a:rPr lang="en-US" sz="2400" dirty="0" smtClean="0"/>
              <a:t>: </a:t>
            </a:r>
            <a:r>
              <a:rPr lang="en-US" sz="2400" b="1" dirty="0" smtClean="0"/>
              <a:t>Max. 1.0 m ; 18.5 kg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" y="66675"/>
            <a:ext cx="8963025" cy="14573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http://www.celkau.in/Fisheries/images/commonCarpBreeding.jpg"/>
          <p:cNvPicPr/>
          <p:nvPr/>
        </p:nvPicPr>
        <p:blipFill>
          <a:blip r:embed="rId3"/>
          <a:srcRect t="69841"/>
          <a:stretch>
            <a:fillRect/>
          </a:stretch>
        </p:blipFill>
        <p:spPr bwMode="auto">
          <a:xfrm>
            <a:off x="76200" y="1600200"/>
            <a:ext cx="9052560" cy="643467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981200" y="1524000"/>
            <a:ext cx="54357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6350" stA="55000" endA="50" endPos="85000" dist="29997" dir="5400000" sy="-100000" algn="bl" rotWithShape="0"/>
                </a:effectLst>
              </a:rPr>
              <a:t>INDIAN MAJOR CARPS</a:t>
            </a:r>
            <a:endParaRPr lang="en-US" sz="4400" b="1" cap="none" spc="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3333FF"/>
              </a:solidFill>
              <a:effectLst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16" name="Picture 15" descr="http://moziru.com/images/fish-net-clipart-fresh-fish-3.jpg"/>
          <p:cNvPicPr/>
          <p:nvPr/>
        </p:nvPicPr>
        <p:blipFill>
          <a:blip r:embed="rId4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8002"/>
          <a:stretch>
            <a:fillRect/>
          </a:stretch>
        </p:blipFill>
        <p:spPr bwMode="auto">
          <a:xfrm>
            <a:off x="3733800" y="2286000"/>
            <a:ext cx="53035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5"/>
          <a:srcRect r="58140"/>
          <a:stretch>
            <a:fillRect/>
          </a:stretch>
        </p:blipFill>
        <p:spPr bwMode="auto">
          <a:xfrm>
            <a:off x="76199" y="4495799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http://www.fishbase.org/tools/UploadPhoto/uploads/1364916507_182.178.114.223.jpg"/>
          <p:cNvPicPr/>
          <p:nvPr/>
        </p:nvPicPr>
        <p:blipFill>
          <a:blip r:embed="rId6">
            <a:lum bright="12000" contrast="20000"/>
          </a:blip>
          <a:srcRect l="3185" t="5670" r="2604"/>
          <a:stretch>
            <a:fillRect/>
          </a:stretch>
        </p:blipFill>
        <p:spPr bwMode="auto">
          <a:xfrm flipH="1">
            <a:off x="2438400" y="4953000"/>
            <a:ext cx="3291840" cy="146814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791200" y="2667000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Arial" pitchFamily="34" charset="0"/>
                <a:cs typeface="Arial" pitchFamily="34" charset="0"/>
              </a:rPr>
              <a:t>Catla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latin typeface="Arial" pitchFamily="34" charset="0"/>
                <a:cs typeface="Arial" pitchFamily="34" charset="0"/>
              </a:rPr>
              <a:t>catla</a:t>
            </a:r>
            <a:endParaRPr lang="en-US" sz="32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/>
              <a:t>Max. 1.8 m</a:t>
            </a:r>
          </a:p>
          <a:p>
            <a:r>
              <a:rPr lang="en-US" sz="2800" b="1" dirty="0" smtClean="0"/>
              <a:t>36.8 kg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43600" y="51054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Cirrhinus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mrigala</a:t>
            </a:r>
            <a:endParaRPr lang="en-US" sz="24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/>
              <a:t>Max. 1.0 m</a:t>
            </a:r>
          </a:p>
          <a:p>
            <a:r>
              <a:rPr lang="en-US" sz="2800" b="1" dirty="0" smtClean="0"/>
              <a:t>6.0 kg</a:t>
            </a:r>
            <a:endParaRPr lang="en-US" sz="2800" b="1" dirty="0"/>
          </a:p>
        </p:txBody>
      </p:sp>
      <p:pic>
        <p:nvPicPr>
          <p:cNvPr id="12" name="Picture 11" descr="D:\My Pictures\bnd 8.jpg"/>
          <p:cNvPicPr/>
          <p:nvPr/>
        </p:nvPicPr>
        <p:blipFill>
          <a:blip r:embed="rId7">
            <a:grayscl/>
            <a:lum bright="8000" contrast="26000"/>
          </a:blip>
          <a:srcRect l="50604" t="7182" r="4579" b="71998"/>
          <a:stretch>
            <a:fillRect/>
          </a:stretch>
        </p:blipFill>
        <p:spPr bwMode="auto">
          <a:xfrm flipH="1">
            <a:off x="76199" y="2255520"/>
            <a:ext cx="3657600" cy="21945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8">
            <a:lum bright="12000" contrast="24000"/>
          </a:blip>
          <a:srcRect l="40150"/>
          <a:stretch>
            <a:fillRect/>
          </a:stretch>
        </p:blipFill>
        <p:spPr bwMode="auto">
          <a:xfrm>
            <a:off x="2438400" y="2590800"/>
            <a:ext cx="2834640" cy="164253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oziru.com/images/fish-net-clipart-fresh-fish-3.jpg"/>
          <p:cNvPicPr/>
          <p:nvPr/>
        </p:nvPicPr>
        <p:blipFill>
          <a:blip r:embed="rId2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8002"/>
          <a:stretch>
            <a:fillRect/>
          </a:stretch>
        </p:blipFill>
        <p:spPr bwMode="auto">
          <a:xfrm>
            <a:off x="2057400" y="106680"/>
            <a:ext cx="6949440" cy="667512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 descr="Image result for A catch of Hypophthalmichthys molitrix"/>
          <p:cNvPicPr/>
          <p:nvPr/>
        </p:nvPicPr>
        <p:blipFill>
          <a:blip r:embed="rId3">
            <a:lum bright="-4000" contrast="18000"/>
          </a:blip>
          <a:srcRect t="48035"/>
          <a:stretch>
            <a:fillRect/>
          </a:stretch>
        </p:blipFill>
        <p:spPr bwMode="auto">
          <a:xfrm>
            <a:off x="2240280" y="152400"/>
            <a:ext cx="667512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ffish.asia/photos/sp/102_Hypophthalmichthys_nobilis_CTU-P02707.jpg"/>
          <p:cNvPicPr/>
          <p:nvPr/>
        </p:nvPicPr>
        <p:blipFill>
          <a:blip r:embed="rId4"/>
          <a:srcRect r="1852" b="5322"/>
          <a:stretch>
            <a:fillRect/>
          </a:stretch>
        </p:blipFill>
        <p:spPr bwMode="auto">
          <a:xfrm flipH="1">
            <a:off x="2209800" y="3200400"/>
            <a:ext cx="667512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057400" y="2430959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Silver Carp: </a:t>
            </a:r>
            <a:r>
              <a:rPr lang="en-US" sz="2400" b="1" i="1" dirty="0" err="1" smtClean="0"/>
              <a:t>Hypophthalmichthys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molitrix</a:t>
            </a:r>
            <a:r>
              <a:rPr lang="en-US" dirty="0" smtClean="0"/>
              <a:t>, </a:t>
            </a:r>
          </a:p>
          <a:p>
            <a:r>
              <a:rPr lang="en-US" sz="2000" b="1" dirty="0" smtClean="0"/>
              <a:t>                                                                              </a:t>
            </a:r>
            <a:r>
              <a:rPr lang="en-US" sz="2000" b="1" dirty="0" smtClean="0">
                <a:solidFill>
                  <a:srgbClr val="3333FF"/>
                </a:solidFill>
              </a:rPr>
              <a:t>Max. 1.4 m , 50.0 </a:t>
            </a:r>
            <a:r>
              <a:rPr lang="en-US" b="1" dirty="0" smtClean="0">
                <a:solidFill>
                  <a:srgbClr val="3333FF"/>
                </a:solidFill>
              </a:rPr>
              <a:t>kg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6012359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Bighead Carp:</a:t>
            </a:r>
            <a:r>
              <a:rPr lang="en-US" sz="2400" i="1" dirty="0" smtClean="0"/>
              <a:t> </a:t>
            </a:r>
            <a:r>
              <a:rPr lang="en-US" sz="2400" b="1" i="1" dirty="0" err="1" smtClean="0"/>
              <a:t>Aristichthys</a:t>
            </a:r>
            <a:r>
              <a:rPr lang="en-US" sz="2400" b="1" i="1" dirty="0" smtClean="0"/>
              <a:t> </a:t>
            </a:r>
            <a:r>
              <a:rPr lang="en-US" sz="2400" b="1" i="1" dirty="0" err="1" smtClean="0"/>
              <a:t>nobilis</a:t>
            </a:r>
            <a:r>
              <a:rPr lang="en-US" sz="2400" i="1" dirty="0" smtClean="0"/>
              <a:t> </a:t>
            </a:r>
            <a:r>
              <a:rPr lang="en-US" sz="2400" b="1" dirty="0" smtClean="0"/>
              <a:t>(</a:t>
            </a:r>
            <a:r>
              <a:rPr lang="en-US" sz="2400" b="1" i="1" dirty="0" smtClean="0"/>
              <a:t>= H. </a:t>
            </a:r>
            <a:r>
              <a:rPr lang="en-US" sz="2400" b="1" i="1" dirty="0" err="1" smtClean="0"/>
              <a:t>nobilis</a:t>
            </a:r>
            <a:r>
              <a:rPr lang="en-US" sz="2400" b="1" dirty="0" smtClean="0"/>
              <a:t>)</a:t>
            </a:r>
            <a:r>
              <a:rPr lang="en-US" dirty="0" smtClean="0"/>
              <a:t> </a:t>
            </a:r>
          </a:p>
          <a:p>
            <a:r>
              <a:rPr lang="en-US" sz="2000" b="1" dirty="0" smtClean="0"/>
              <a:t>                                                                               </a:t>
            </a:r>
            <a:r>
              <a:rPr lang="en-US" sz="2000" b="1" dirty="0" smtClean="0">
                <a:solidFill>
                  <a:srgbClr val="3333FF"/>
                </a:solidFill>
              </a:rPr>
              <a:t>Max. 1.4 m, 40.0 kg</a:t>
            </a:r>
            <a:endParaRPr lang="en-US" sz="2000" b="1" dirty="0">
              <a:solidFill>
                <a:srgbClr val="3333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52388"/>
            <a:ext cx="1876425" cy="67532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52400" y="76200"/>
            <a:ext cx="455574" cy="81560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</a:p>
          <a:p>
            <a:pPr algn="ctr"/>
            <a:r>
              <a:rPr lang="en-US" sz="3200" b="1" cap="none" spc="0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  <a:p>
            <a:pPr algn="ctr"/>
            <a:r>
              <a:rPr lang="en-US" sz="3200" b="1" cap="none" spc="0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  <a:p>
            <a:pPr algn="ctr"/>
            <a:r>
              <a:rPr lang="en-US" sz="3200" b="1" cap="none" spc="0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  <a:p>
            <a:pPr algn="ctr"/>
            <a:endParaRPr lang="en-US" sz="3200" b="1" dirty="0" smtClean="0">
              <a:ln w="11430"/>
              <a:solidFill>
                <a:srgbClr val="FFFF00"/>
              </a:solidFill>
              <a:effectLst>
                <a:outerShdw blurRad="76200" dist="76200" dir="9000000" sx="107000" sy="107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b="1" cap="none" spc="0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  <a:p>
            <a:pPr algn="ctr"/>
            <a:r>
              <a:rPr lang="en-US" sz="3200" b="1" cap="none" spc="0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</a:p>
          <a:p>
            <a:pPr algn="ctr"/>
            <a:r>
              <a:rPr lang="en-US" sz="3200" b="1" cap="none" spc="0" dirty="0" smtClean="0">
                <a:ln w="11430"/>
                <a:solidFill>
                  <a:srgbClr val="FFFF00"/>
                </a:solidFill>
                <a:effectLst>
                  <a:outerShdw blurRad="76200" dist="76200" dir="9000000" sx="107000" sy="107000" algn="tr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  <a:p>
            <a:pPr algn="ctr"/>
            <a:endParaRPr lang="en-US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oastalwiki.org/w/images/thumb/3/30/Kenya_fig2.jpg/250px-Kenya_fig2.jpg"/>
          <p:cNvPicPr/>
          <p:nvPr/>
        </p:nvPicPr>
        <p:blipFill>
          <a:blip r:embed="rId2">
            <a:lum bright="58000" contrast="-80000"/>
          </a:blip>
          <a:srcRect/>
          <a:stretch>
            <a:fillRect/>
          </a:stretch>
        </p:blipFill>
        <p:spPr bwMode="auto">
          <a:xfrm>
            <a:off x="91440" y="76200"/>
            <a:ext cx="9052560" cy="667512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" name="Picture 3" descr="http://plants.ifas.ufl.edu/wp-content/uploads/files/mng/img/grasscarp-rjohnson.jpg"/>
          <p:cNvPicPr/>
          <p:nvPr/>
        </p:nvPicPr>
        <p:blipFill>
          <a:blip r:embed="rId3"/>
          <a:srcRect r="2757" b="7509"/>
          <a:stretch>
            <a:fillRect/>
          </a:stretch>
        </p:blipFill>
        <p:spPr bwMode="auto">
          <a:xfrm flipH="1">
            <a:off x="76200" y="76200"/>
            <a:ext cx="420624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aquariophil.org/wp-content/uploads/2016/12/Hainan2011-840-Cirrhinus-molitorella.jpg"/>
          <p:cNvPicPr/>
          <p:nvPr/>
        </p:nvPicPr>
        <p:blipFill>
          <a:blip r:embed="rId4">
            <a:lum bright="8000" contrast="6000"/>
          </a:blip>
          <a:srcRect b="17028"/>
          <a:stretch>
            <a:fillRect/>
          </a:stretch>
        </p:blipFill>
        <p:spPr bwMode="auto">
          <a:xfrm flipH="1">
            <a:off x="76200" y="3977640"/>
            <a:ext cx="420624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0900" y="4191000"/>
            <a:ext cx="5524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9950" y="838200"/>
            <a:ext cx="55816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511040" y="3200400"/>
            <a:ext cx="448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      </a:t>
            </a:r>
            <a:r>
              <a:rPr lang="en-US" sz="2400" b="1" dirty="0" smtClean="0">
                <a:solidFill>
                  <a:srgbClr val="3333FF"/>
                </a:solidFill>
              </a:rPr>
              <a:t>Max. 2.0 m , 100 kg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320135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FF"/>
                </a:solidFill>
              </a:rPr>
              <a:t>Max. 55.0 cm, 500 g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8920" y="144959"/>
            <a:ext cx="3840480" cy="769441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8575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CHINESE CARPS</a:t>
            </a:r>
            <a:endParaRPr lang="en-US" sz="4400" b="1" cap="none" spc="0" dirty="0">
              <a:ln w="28575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" y="76199"/>
            <a:ext cx="9052560" cy="209145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1" name="Picture 10" descr="http://moziru.com/images/fish-net-clipart-fresh-fish-3.jpg"/>
          <p:cNvPicPr/>
          <p:nvPr/>
        </p:nvPicPr>
        <p:blipFill>
          <a:blip r:embed="rId3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8002"/>
          <a:stretch>
            <a:fillRect/>
          </a:stretch>
        </p:blipFill>
        <p:spPr bwMode="auto">
          <a:xfrm>
            <a:off x="0" y="2209800"/>
            <a:ext cx="905256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181225"/>
            <a:ext cx="990600" cy="467677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 rot="5400000">
            <a:off x="6175558" y="4049375"/>
            <a:ext cx="4656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85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165100" dir="17940000" sx="105000" sy="105000" algn="br" rotWithShape="0">
                    <a:prstClr val="black">
                      <a:alpha val="36000"/>
                    </a:prstClr>
                  </a:outerShdw>
                </a:effectLst>
              </a:rPr>
              <a:t>CHINESE CARPS</a:t>
            </a:r>
            <a:endParaRPr lang="en-US" sz="5400" b="1" cap="none" spc="0" dirty="0">
              <a:ln w="28575" cmpd="sng">
                <a:noFill/>
                <a:prstDash val="solid"/>
              </a:ln>
              <a:solidFill>
                <a:srgbClr val="002060"/>
              </a:solidFill>
              <a:effectLst>
                <a:outerShdw blurRad="50800" dist="165100" dir="17940000" sx="105000" sy="105000" algn="br" rotWithShape="0">
                  <a:prstClr val="black">
                    <a:alpha val="36000"/>
                  </a:prst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286000"/>
            <a:ext cx="6675120" cy="45241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static1.squarespace.com/static/50d37c2ce4b09ff030bc2f7b/564cae56e4b027b6296a1f19/564cb123e4b04526d6a03663/1448048151441/?format=1000w"/>
          <p:cNvPicPr/>
          <p:nvPr/>
        </p:nvPicPr>
        <p:blipFill>
          <a:blip r:embed="rId2"/>
          <a:srcRect t="24232" r="588" b="44579"/>
          <a:stretch>
            <a:fillRect/>
          </a:stretch>
        </p:blipFill>
        <p:spPr bwMode="auto">
          <a:xfrm>
            <a:off x="76199" y="76199"/>
            <a:ext cx="8961120" cy="182880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" y="152400"/>
            <a:ext cx="3986091" cy="769441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905">
                  <a:noFill/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COMMON CARP</a:t>
            </a:r>
            <a:endParaRPr lang="en-US" sz="4400" b="1" cap="none" spc="0" dirty="0">
              <a:ln w="1905">
                <a:noFill/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0680" y="563880"/>
            <a:ext cx="3474720" cy="7315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ln w="19050">
                  <a:noFill/>
                </a:ln>
                <a:solidFill>
                  <a:srgbClr val="0070C0"/>
                </a:solidFill>
              </a:rPr>
              <a:t>Cyprinus</a:t>
            </a:r>
            <a:r>
              <a:rPr lang="en-US" sz="4000" b="1" i="1" dirty="0" smtClean="0">
                <a:ln w="19050">
                  <a:noFill/>
                </a:ln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ln w="19050">
                  <a:noFill/>
                </a:ln>
                <a:solidFill>
                  <a:srgbClr val="0070C0"/>
                </a:solidFill>
              </a:rPr>
              <a:t>carpio</a:t>
            </a:r>
            <a:endParaRPr lang="en-US" sz="4400" b="1" i="1" dirty="0">
              <a:ln w="19050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1371600"/>
            <a:ext cx="6749348" cy="523220"/>
          </a:xfrm>
          <a:prstGeom prst="rect">
            <a:avLst/>
          </a:prstGeom>
          <a:solidFill>
            <a:srgbClr val="3333FF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THE NUMBER ONE FISH FOR AQUACULTURE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http://www.paulnewellsails.com/picts/cimg0085.jpg"/>
          <p:cNvPicPr/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bright="26000" contrast="-14000"/>
          </a:blip>
          <a:srcRect/>
          <a:stretch>
            <a:fillRect/>
          </a:stretch>
        </p:blipFill>
        <p:spPr bwMode="auto">
          <a:xfrm>
            <a:off x="76200" y="1981200"/>
            <a:ext cx="8961120" cy="484632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Picture 6" descr="http://www.photographyobsession.co.uk/gallery3/var/albums/nature/animals/vertebrates/fish/common-carp-0003.JPG?m=1402961306"/>
          <p:cNvPicPr/>
          <p:nvPr/>
        </p:nvPicPr>
        <p:blipFill>
          <a:blip r:embed="rId4">
            <a:lum bright="6000" contrast="22000"/>
          </a:blip>
          <a:srcRect l="7376" t="27691" r="8013" b="22586"/>
          <a:stretch>
            <a:fillRect/>
          </a:stretch>
        </p:blipFill>
        <p:spPr bwMode="auto">
          <a:xfrm flipH="1">
            <a:off x="76200" y="1981200"/>
            <a:ext cx="402336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t="10707"/>
          <a:stretch>
            <a:fillRect/>
          </a:stretch>
        </p:blipFill>
        <p:spPr bwMode="auto">
          <a:xfrm>
            <a:off x="23022" y="3749040"/>
            <a:ext cx="4091778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590800" y="3272135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Scale Carp: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/>
              <a:t>C. </a:t>
            </a:r>
            <a:r>
              <a:rPr lang="en-US" sz="2400" b="1" i="1" dirty="0" err="1" smtClean="0"/>
              <a:t>carpio</a:t>
            </a:r>
            <a:r>
              <a:rPr lang="en-US" sz="2400" b="1" dirty="0" smtClean="0"/>
              <a:t> var. </a:t>
            </a:r>
            <a:r>
              <a:rPr lang="en-US" sz="2400" b="1" i="1" dirty="0" err="1" smtClean="0"/>
              <a:t>communis</a:t>
            </a:r>
            <a:endParaRPr lang="en-US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37293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Mirror Crap: </a:t>
            </a:r>
            <a:r>
              <a:rPr lang="en-US" sz="2400" b="1" i="1" dirty="0" smtClean="0"/>
              <a:t>C. </a:t>
            </a:r>
            <a:r>
              <a:rPr lang="en-US" sz="2400" b="1" i="1" dirty="0" err="1" smtClean="0"/>
              <a:t>carpio</a:t>
            </a:r>
            <a:r>
              <a:rPr lang="en-US" sz="2400" b="1" i="1" dirty="0" smtClean="0"/>
              <a:t> </a:t>
            </a:r>
            <a:r>
              <a:rPr lang="en-US" sz="2400" b="1" dirty="0" smtClean="0"/>
              <a:t>var</a:t>
            </a:r>
            <a:r>
              <a:rPr lang="en-US" sz="2400" b="1" i="1" dirty="0" smtClean="0"/>
              <a:t>. </a:t>
            </a:r>
            <a:r>
              <a:rPr lang="en-US" sz="2400" b="1" i="1" dirty="0" err="1" smtClean="0"/>
              <a:t>specularis</a:t>
            </a:r>
            <a:endParaRPr lang="en-US" sz="2400" b="1" i="1" dirty="0"/>
          </a:p>
        </p:txBody>
      </p:sp>
      <p:sp>
        <p:nvSpPr>
          <p:cNvPr id="11" name="Left Arrow 10"/>
          <p:cNvSpPr/>
          <p:nvPr/>
        </p:nvSpPr>
        <p:spPr>
          <a:xfrm>
            <a:off x="3733800" y="2819400"/>
            <a:ext cx="838200" cy="5334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3505200" y="4114800"/>
            <a:ext cx="838200" cy="5334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4600575"/>
            <a:ext cx="48672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4613148" y="2038290"/>
            <a:ext cx="37688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40–80 cm, 2–14 kg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(World record 46.10 kg)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9000" y="33716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VARIANTS</a:t>
            </a:r>
          </a:p>
          <a:p>
            <a:pPr algn="ctr"/>
            <a:r>
              <a:rPr lang="en-US" sz="2400" b="1" dirty="0" smtClean="0">
                <a:solidFill>
                  <a:srgbClr val="9900FF"/>
                </a:solidFill>
              </a:rPr>
              <a:t>due to</a:t>
            </a:r>
          </a:p>
          <a:p>
            <a:r>
              <a:rPr lang="en-US" sz="2400" b="1" dirty="0" smtClean="0">
                <a:solidFill>
                  <a:srgbClr val="9900FF"/>
                </a:solidFill>
              </a:rPr>
              <a:t>MUTATION</a:t>
            </a:r>
            <a:endParaRPr lang="en-US" b="1" dirty="0">
              <a:solidFill>
                <a:srgbClr val="9900FF"/>
              </a:solidFill>
            </a:endParaRPr>
          </a:p>
        </p:txBody>
      </p:sp>
      <p:sp>
        <p:nvSpPr>
          <p:cNvPr id="16" name="Notched Right Arrow 15"/>
          <p:cNvSpPr/>
          <p:nvPr/>
        </p:nvSpPr>
        <p:spPr>
          <a:xfrm rot="10800000">
            <a:off x="6705600" y="4190999"/>
            <a:ext cx="533400" cy="304800"/>
          </a:xfrm>
          <a:prstGeom prst="notched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otched Right Arrow 16"/>
          <p:cNvSpPr/>
          <p:nvPr/>
        </p:nvSpPr>
        <p:spPr>
          <a:xfrm rot="5400000">
            <a:off x="7734300" y="4610100"/>
            <a:ext cx="533400" cy="304800"/>
          </a:xfrm>
          <a:prstGeom prst="notched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tvblogs.nationalgeographic.com/files/2014/09/Pond-Stars-Koi-590x442.jpg"/>
          <p:cNvPicPr/>
          <p:nvPr/>
        </p:nvPicPr>
        <p:blipFill>
          <a:blip r:embed="rId2">
            <a:lum bright="62000" contrast="-34000"/>
          </a:blip>
          <a:srcRect/>
          <a:stretch>
            <a:fillRect/>
          </a:stretch>
        </p:blipFill>
        <p:spPr bwMode="auto">
          <a:xfrm>
            <a:off x="1524000" y="76199"/>
            <a:ext cx="7498080" cy="667512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00200" y="224135"/>
            <a:ext cx="28194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ORNAMENTAL CARP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224135"/>
            <a:ext cx="338328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900FF"/>
                </a:solidFill>
              </a:rPr>
              <a:t>EAST ASIAN AMUR CARP</a:t>
            </a:r>
            <a:endParaRPr lang="en-US" sz="2400" b="1" dirty="0">
              <a:solidFill>
                <a:srgbClr val="99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1143000"/>
            <a:ext cx="7498080" cy="6032421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English, </a:t>
            </a:r>
            <a:r>
              <a:rPr lang="en-US" sz="2000" b="1" i="1" dirty="0" err="1" smtClean="0"/>
              <a:t>Koi</a:t>
            </a:r>
            <a:r>
              <a:rPr lang="en-US" sz="2000" b="1" dirty="0" smtClean="0"/>
              <a:t> = Carp;</a:t>
            </a:r>
            <a:r>
              <a:rPr lang="en-US" sz="2000" i="1" dirty="0" smtClean="0"/>
              <a:t> </a:t>
            </a:r>
            <a:r>
              <a:rPr lang="en-US" sz="2000" dirty="0" smtClean="0"/>
              <a:t>or </a:t>
            </a:r>
            <a:r>
              <a:rPr lang="en-US" sz="2000" b="1" dirty="0" smtClean="0"/>
              <a:t>Japanese, </a:t>
            </a:r>
            <a:r>
              <a:rPr lang="en-US" sz="2000" b="1" i="1" dirty="0" err="1" smtClean="0"/>
              <a:t>nishikigoi</a:t>
            </a:r>
            <a:r>
              <a:rPr lang="en-US" sz="2000" dirty="0" smtClean="0"/>
              <a:t> = </a:t>
            </a:r>
            <a:r>
              <a:rPr lang="en-US" sz="2000" b="1" dirty="0" smtClean="0"/>
              <a:t>‘brocaded carp’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00FF"/>
                </a:solidFill>
              </a:rPr>
              <a:t>Cold-water fish</a:t>
            </a:r>
            <a:r>
              <a:rPr lang="en-US" sz="2400" b="1" dirty="0" smtClean="0"/>
              <a:t>: Being kept at 15–25 °C.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Common size</a:t>
            </a:r>
            <a:r>
              <a:rPr lang="en-US" sz="2400" b="1" dirty="0" smtClean="0"/>
              <a:t>: 30.0 – 37.0 cm; Japanese </a:t>
            </a:r>
            <a:r>
              <a:rPr lang="en-US" sz="2400" b="1" i="1" dirty="0" err="1" smtClean="0"/>
              <a:t>koi</a:t>
            </a:r>
            <a:r>
              <a:rPr lang="en-US" sz="2400" b="1" dirty="0" smtClean="0"/>
              <a:t> 55.0 – 65.0 cm; Jumbo size: 85.0 – 90.0 cm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3333FF"/>
                </a:solidFill>
              </a:rPr>
              <a:t>As many as 22 varieties </a:t>
            </a:r>
            <a:r>
              <a:rPr lang="en-US" sz="2400" b="1" dirty="0" smtClean="0"/>
              <a:t>distinguished by </a:t>
            </a:r>
            <a:r>
              <a:rPr lang="en-US" sz="2400" b="1" dirty="0" err="1" smtClean="0">
                <a:solidFill>
                  <a:srgbClr val="C00000"/>
                </a:solidFill>
              </a:rPr>
              <a:t>colouration</a:t>
            </a:r>
            <a:r>
              <a:rPr lang="en-US" sz="2400" b="1" dirty="0" smtClean="0"/>
              <a:t>: white, black,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/>
              <a:t>, yellow, </a:t>
            </a:r>
            <a:r>
              <a:rPr lang="en-US" sz="2400" b="1" dirty="0" smtClean="0">
                <a:solidFill>
                  <a:srgbClr val="3333FF"/>
                </a:solidFill>
              </a:rPr>
              <a:t>blue</a:t>
            </a:r>
            <a:r>
              <a:rPr lang="en-US" sz="2400" b="1" dirty="0" smtClean="0"/>
              <a:t> and cream.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Kept for decorative purposes in outdoor </a:t>
            </a:r>
            <a:r>
              <a:rPr lang="en-US" sz="2000" b="1" dirty="0" err="1" smtClean="0"/>
              <a:t>koi</a:t>
            </a:r>
            <a:r>
              <a:rPr lang="en-US" sz="2000" b="1" dirty="0" smtClean="0"/>
              <a:t> ponds and aquaria.</a:t>
            </a:r>
            <a:endParaRPr lang="en-US" b="1" dirty="0" smtClean="0"/>
          </a:p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MOST COMMON VARIETIES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err="1" smtClean="0">
                <a:solidFill>
                  <a:srgbClr val="FF0000"/>
                </a:solidFill>
              </a:rPr>
              <a:t>Kohaku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r>
              <a:rPr lang="en-US" sz="2400" b="1" dirty="0" smtClean="0"/>
              <a:t> white-skinned with large red markings on the top (Red and white); first ornamental variety to be established in Japan  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tx2"/>
                </a:solidFill>
              </a:rPr>
              <a:t>Taisho </a:t>
            </a:r>
            <a:r>
              <a:rPr lang="en-US" sz="2400" b="1" i="1" dirty="0" err="1" smtClean="0">
                <a:solidFill>
                  <a:schemeClr val="tx2"/>
                </a:solidFill>
              </a:rPr>
              <a:t>Sanshoku</a:t>
            </a:r>
            <a:r>
              <a:rPr lang="en-US" sz="2400" b="1" dirty="0" smtClean="0"/>
              <a:t>: similar to the </a:t>
            </a:r>
            <a:r>
              <a:rPr lang="en-US" sz="2400" b="1" i="1" dirty="0" err="1" smtClean="0"/>
              <a:t>kohaku</a:t>
            </a:r>
            <a:r>
              <a:rPr lang="en-US" sz="2400" b="1" dirty="0" smtClean="0"/>
              <a:t>, but with small black markings.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FF0000"/>
                </a:solidFill>
              </a:rPr>
              <a:t>Showa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Sanshoku</a:t>
            </a:r>
            <a:r>
              <a:rPr lang="en-US" sz="2400" b="1" dirty="0" smtClean="0"/>
              <a:t>: black </a:t>
            </a:r>
            <a:r>
              <a:rPr lang="en-US" sz="2400" b="1" dirty="0" err="1" smtClean="0"/>
              <a:t>koi</a:t>
            </a:r>
            <a:r>
              <a:rPr lang="en-US" sz="2400" b="1" dirty="0" smtClean="0"/>
              <a:t> with red and white markings. </a:t>
            </a:r>
          </a:p>
          <a:p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199"/>
            <a:ext cx="1411231" cy="667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200400" y="838200"/>
            <a:ext cx="3931920" cy="548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Cyprinus</a:t>
            </a:r>
            <a:r>
              <a:rPr lang="en-US" sz="32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rubrofuscus</a:t>
            </a:r>
            <a:endParaRPr lang="en-US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21920"/>
            <a:ext cx="1005840" cy="640080"/>
          </a:xfrm>
          <a:prstGeom prst="rect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KOI</a:t>
            </a:r>
            <a:endParaRPr lang="en-US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llinoistimes.com/images/art7433.7995.widea.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8961120" cy="18288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Picture 8" descr="http://moziru.com/images/fish-net-clipart-fresh-fish-3.jpg"/>
          <p:cNvPicPr/>
          <p:nvPr/>
        </p:nvPicPr>
        <p:blipFill>
          <a:blip r:embed="rId5">
            <a:lum bright="58000" contrast="-72000"/>
          </a:blip>
          <a:srcRect b="8002"/>
          <a:stretch>
            <a:fillRect/>
          </a:stretch>
        </p:blipFill>
        <p:spPr bwMode="auto">
          <a:xfrm>
            <a:off x="76200" y="2057400"/>
            <a:ext cx="8961120" cy="46634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304800" y="2133600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FISHES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CCFF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=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Individuals of more than one species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28600" y="5276671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FISH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=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One or more individuals of one species 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e.g.,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100 individuals of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Labeo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rohita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372070"/>
            <a:ext cx="2340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2857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</a:rPr>
              <a:t>FISHES</a:t>
            </a:r>
            <a:endParaRPr lang="en-US" sz="5400" b="1" cap="none" spc="300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12440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en-US" sz="3200" b="1" i="1" dirty="0" smtClean="0">
                <a:solidFill>
                  <a:srgbClr val="3333FF"/>
                </a:solidFill>
                <a:latin typeface="Cambria" pitchFamily="18" charset="0"/>
              </a:rPr>
              <a:t>VS</a:t>
            </a:r>
            <a:endParaRPr lang="en-US" sz="3200" b="1" i="1" dirty="0">
              <a:solidFill>
                <a:srgbClr val="3333FF"/>
              </a:solidFill>
              <a:latin typeface="Cambr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4162" y="838200"/>
            <a:ext cx="1451038" cy="8229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FISH</a:t>
            </a:r>
            <a:endParaRPr lang="en-US" sz="5400" b="1" cap="none" spc="0" dirty="0">
              <a:ln w="31550" cmpd="sng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11" name="MOV01023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lum bright="2000" contrast="22000"/>
          </a:blip>
          <a:stretch>
            <a:fillRect/>
          </a:stretch>
        </p:blipFill>
        <p:spPr>
          <a:xfrm>
            <a:off x="5410200" y="2743200"/>
            <a:ext cx="3383280" cy="253746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MOV01354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lum bright="4000" contrast="16000"/>
          </a:blip>
          <a:stretch>
            <a:fillRect/>
          </a:stretch>
        </p:blipFill>
        <p:spPr>
          <a:xfrm>
            <a:off x="1905000" y="2743200"/>
            <a:ext cx="3413760" cy="256032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0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static1.squarespace.com/static/50d37c2ce4b09ff030bc2f7b/564cae56e4b027b6296a1f19/564cb123e4b04526d6a03663/1448048151441/?format=1000w"/>
          <p:cNvPicPr/>
          <p:nvPr/>
        </p:nvPicPr>
        <p:blipFill>
          <a:blip r:embed="rId2"/>
          <a:srcRect t="24232" r="588" b="44579"/>
          <a:stretch>
            <a:fillRect/>
          </a:stretch>
        </p:blipFill>
        <p:spPr bwMode="auto">
          <a:xfrm>
            <a:off x="76200" y="76199"/>
            <a:ext cx="8961120" cy="146304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3" name="Picture 2" descr="http://agrifarming.in/wp-content/uploads/2015/02/fish_farming.jpg?x91462"/>
          <p:cNvPicPr/>
          <p:nvPr/>
        </p:nvPicPr>
        <p:blipFill>
          <a:blip r:embed="rId3">
            <a:lum bright="70000" contrast="-58000"/>
          </a:blip>
          <a:srcRect/>
          <a:stretch>
            <a:fillRect/>
          </a:stretch>
        </p:blipFill>
        <p:spPr bwMode="auto">
          <a:xfrm>
            <a:off x="76199" y="1600199"/>
            <a:ext cx="8961120" cy="512064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72070"/>
            <a:ext cx="7597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114300" dir="15000000" sx="105000" sy="105000" algn="r" rotWithShape="0">
                    <a:prstClr val="black">
                      <a:alpha val="40000"/>
                    </a:prstClr>
                  </a:outerShdw>
                </a:effectLst>
              </a:rPr>
              <a:t>SUSTAINABLE FISHERIERS</a:t>
            </a:r>
            <a:endParaRPr lang="en-US" sz="5400" b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114300" dir="15000000" sx="105000" sy="105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600200"/>
            <a:ext cx="8915400" cy="512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INDIA:</a:t>
            </a:r>
            <a:r>
              <a:rPr lang="en-US" sz="2800" b="1" dirty="0" smtClean="0">
                <a:solidFill>
                  <a:srgbClr val="9900FF"/>
                </a:solidFill>
              </a:rPr>
              <a:t> </a:t>
            </a:r>
            <a:r>
              <a:rPr lang="en-US" sz="2800" b="1" dirty="0" err="1" smtClean="0">
                <a:solidFill>
                  <a:srgbClr val="9900FF"/>
                </a:solidFill>
              </a:rPr>
              <a:t>X</a:t>
            </a:r>
            <a:r>
              <a:rPr lang="en-US" sz="2800" b="1" baseline="30000" dirty="0" err="1" smtClean="0">
                <a:solidFill>
                  <a:srgbClr val="9900FF"/>
                </a:solidFill>
              </a:rPr>
              <a:t>th</a:t>
            </a:r>
            <a:r>
              <a:rPr lang="en-US" sz="2800" b="1" dirty="0" smtClean="0">
                <a:solidFill>
                  <a:srgbClr val="9900FF"/>
                </a:solidFill>
              </a:rPr>
              <a:t>  Plan </a:t>
            </a:r>
            <a:r>
              <a:rPr lang="en-US" sz="2800" b="1" dirty="0" smtClean="0"/>
              <a:t>(</a:t>
            </a:r>
            <a:r>
              <a:rPr lang="en-US" sz="2800" b="1" dirty="0" smtClean="0">
                <a:solidFill>
                  <a:srgbClr val="9900FF"/>
                </a:solidFill>
              </a:rPr>
              <a:t>2002 – 2007</a:t>
            </a:r>
            <a:r>
              <a:rPr lang="en-US" sz="2800" b="1" dirty="0" smtClean="0"/>
              <a:t>) and </a:t>
            </a:r>
            <a:r>
              <a:rPr lang="en-US" sz="2800" b="1" dirty="0" smtClean="0">
                <a:solidFill>
                  <a:srgbClr val="9900FF"/>
                </a:solidFill>
              </a:rPr>
              <a:t>XI Plan </a:t>
            </a:r>
            <a:r>
              <a:rPr lang="en-US" sz="2800" b="1" dirty="0" smtClean="0"/>
              <a:t>(</a:t>
            </a:r>
            <a:r>
              <a:rPr lang="en-US" sz="2800" b="1" dirty="0" smtClean="0">
                <a:solidFill>
                  <a:srgbClr val="9900FF"/>
                </a:solidFill>
              </a:rPr>
              <a:t>2007 – 2012</a:t>
            </a:r>
            <a:r>
              <a:rPr lang="en-US" sz="2800" b="1" dirty="0" smtClean="0"/>
              <a:t>)</a:t>
            </a:r>
            <a:endParaRPr lang="en-US" sz="2800" dirty="0" smtClean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i="1" dirty="0" smtClean="0">
                <a:solidFill>
                  <a:srgbClr val="3333FF"/>
                </a:solidFill>
              </a:rPr>
              <a:t>‘Sustainable development of Fisheries’ </a:t>
            </a:r>
            <a:r>
              <a:rPr lang="en-US" sz="2400" b="1" dirty="0" smtClean="0">
                <a:solidFill>
                  <a:srgbClr val="FF0000"/>
                </a:solidFill>
              </a:rPr>
              <a:t>requires: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“Strengthening of Database and Information  </a:t>
            </a:r>
          </a:p>
          <a:p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           Networking for Fisheries Sector”</a:t>
            </a:r>
            <a:endParaRPr lang="en-US" sz="2800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3333FF"/>
                </a:solidFill>
              </a:rPr>
              <a:t>Involvement of components like: </a:t>
            </a:r>
            <a:r>
              <a:rPr lang="en-US" sz="2800" b="1" dirty="0" smtClean="0"/>
              <a:t>Remote Sensing (RS), Information Technology, GIS, GPS, Inland and Marine Fisheries Census.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b="1" i="1" dirty="0" err="1" smtClean="0">
                <a:solidFill>
                  <a:srgbClr val="FF0000"/>
                </a:solidFill>
              </a:rPr>
              <a:t>FishBase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 [a global species database]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3333FF"/>
                </a:solidFill>
              </a:rPr>
              <a:t>Fish-</a:t>
            </a:r>
            <a:r>
              <a:rPr lang="en-US" sz="2800" b="1" dirty="0" err="1" smtClean="0">
                <a:solidFill>
                  <a:srgbClr val="3333FF"/>
                </a:solidFill>
              </a:rPr>
              <a:t>barcoding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smtClean="0"/>
              <a:t>[=FISH-BOL campaign]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Fishery Extension Services</a:t>
            </a:r>
            <a:r>
              <a:rPr lang="en-US" sz="2800" b="1" dirty="0" smtClean="0"/>
              <a:t> 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3333FF"/>
                </a:solidFill>
              </a:rPr>
              <a:t>Welfare Schemes</a:t>
            </a:r>
            <a:r>
              <a:rPr lang="en-US" sz="2800" b="1" dirty="0" smtClean="0"/>
              <a:t>, </a:t>
            </a:r>
            <a:r>
              <a:rPr lang="en-US" sz="2800" b="1" dirty="0" smtClean="0">
                <a:solidFill>
                  <a:srgbClr val="9900FF"/>
                </a:solidFill>
              </a:rPr>
              <a:t>Fishery Policies</a:t>
            </a:r>
            <a:r>
              <a:rPr lang="en-US" sz="2800" b="1" dirty="0" smtClean="0"/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Laws </a:t>
            </a:r>
            <a:r>
              <a:rPr lang="en-US" sz="2800" b="1" dirty="0" smtClean="0"/>
              <a:t>/ </a:t>
            </a:r>
            <a:r>
              <a:rPr lang="en-US" sz="2800" b="1" dirty="0" smtClean="0">
                <a:solidFill>
                  <a:srgbClr val="3333FF"/>
                </a:solidFill>
              </a:rPr>
              <a:t>Acts</a:t>
            </a:r>
            <a:r>
              <a:rPr lang="en-US" sz="2800" b="1" dirty="0" smtClean="0"/>
              <a:t> / </a:t>
            </a:r>
            <a:r>
              <a:rPr lang="en-US" sz="2800" b="1" dirty="0" smtClean="0">
                <a:solidFill>
                  <a:srgbClr val="9900FF"/>
                </a:solidFill>
              </a:rPr>
              <a:t>Regulations</a:t>
            </a:r>
            <a:endParaRPr lang="en-US" dirty="0" smtClean="0">
              <a:solidFill>
                <a:srgbClr val="99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oziru.com/images/fish-net-clipart-fresh-fish-3.jpg"/>
          <p:cNvPicPr/>
          <p:nvPr/>
        </p:nvPicPr>
        <p:blipFill>
          <a:blip r:embed="rId2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12000"/>
          </a:blip>
          <a:srcRect b="8002"/>
          <a:stretch>
            <a:fillRect/>
          </a:stretch>
        </p:blipFill>
        <p:spPr bwMode="auto">
          <a:xfrm>
            <a:off x="76200" y="76200"/>
            <a:ext cx="8961120" cy="667512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5440" y="2323305"/>
            <a:ext cx="3566160" cy="438229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5" name="Picture 4" descr="http://verastic.com/site/wp-content/uploads/2015/08/Thank-You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52400"/>
            <a:ext cx="3566160" cy="210312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lum bright="-2000" contrast="12000"/>
          </a:blip>
          <a:srcRect/>
          <a:stretch>
            <a:fillRect/>
          </a:stretch>
        </p:blipFill>
        <p:spPr bwMode="auto">
          <a:xfrm>
            <a:off x="971550" y="2971800"/>
            <a:ext cx="3295650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04800" y="2895600"/>
            <a:ext cx="57259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en-US" sz="5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54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5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endParaRPr lang="en-US" sz="54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3600" y="6010870"/>
            <a:ext cx="776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</a:t>
            </a:r>
            <a:endParaRPr lang="en-US" sz="54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44887" y="2895600"/>
            <a:ext cx="63671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n-US" sz="5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n-US" sz="54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5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</a:t>
            </a:r>
            <a:endParaRPr lang="en-US" sz="54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2134" y="457200"/>
            <a:ext cx="338746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 cmpd="sng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292100" dir="12960000" sx="88000" sy="88000" algn="r" rotWithShape="0">
                    <a:prstClr val="black">
                      <a:alpha val="51000"/>
                    </a:prstClr>
                  </a:outerShdw>
                </a:effectLst>
              </a:rPr>
              <a:t>KEEP FISHING</a:t>
            </a:r>
          </a:p>
          <a:p>
            <a:pPr algn="ctr"/>
            <a:r>
              <a:rPr lang="en-US" sz="4400" b="1" dirty="0" smtClean="0">
                <a:ln w="19050" cmpd="sng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292100" dir="12960000" sx="88000" sy="88000" algn="r" rotWithShape="0">
                    <a:prstClr val="black">
                      <a:alpha val="51000"/>
                    </a:prstClr>
                  </a:outerShdw>
                </a:effectLst>
              </a:rPr>
              <a:t>THE</a:t>
            </a:r>
          </a:p>
          <a:p>
            <a:pPr algn="ctr"/>
            <a:r>
              <a:rPr lang="en-US" sz="4400" b="1" cap="none" spc="0" dirty="0" smtClean="0">
                <a:ln w="19050" cmpd="sng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292100" dir="12960000" sx="88000" sy="88000" algn="r" rotWithShape="0">
                    <a:prstClr val="black">
                      <a:alpha val="51000"/>
                    </a:prstClr>
                  </a:outerShdw>
                </a:effectLst>
              </a:rPr>
              <a:t>CAREER</a:t>
            </a:r>
            <a:endParaRPr lang="en-US" sz="4400" b="1" cap="none" spc="0" dirty="0">
              <a:ln w="19050" cmpd="sng">
                <a:solidFill>
                  <a:srgbClr val="FFFF00"/>
                </a:solidFill>
                <a:prstDash val="solid"/>
              </a:ln>
              <a:solidFill>
                <a:srgbClr val="3333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292100" dir="12960000" sx="88000" sy="88000" algn="r" rotWithShape="0">
                  <a:prstClr val="black">
                    <a:alpha val="51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llinoistimes.com/images/art7433.7995.widea.0.jpg"/>
          <p:cNvPicPr/>
          <p:nvPr/>
        </p:nvPicPr>
        <p:blipFill>
          <a:blip r:embed="rId2">
            <a:lum bright="16000" contrast="8000"/>
          </a:blip>
          <a:srcRect/>
          <a:stretch>
            <a:fillRect/>
          </a:stretch>
        </p:blipFill>
        <p:spPr bwMode="auto">
          <a:xfrm>
            <a:off x="76200" y="152400"/>
            <a:ext cx="8961120" cy="118872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4" descr="http://moziru.com/images/fish-net-clipart-fresh-fish-3.jpg"/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50000" contrast="-66000"/>
          </a:blip>
          <a:srcRect b="8002"/>
          <a:stretch>
            <a:fillRect/>
          </a:stretch>
        </p:blipFill>
        <p:spPr bwMode="auto">
          <a:xfrm>
            <a:off x="76200" y="1371600"/>
            <a:ext cx="8961120" cy="5394960"/>
          </a:xfrm>
          <a:prstGeom prst="rect">
            <a:avLst/>
          </a:prstGeom>
          <a:noFill/>
          <a:ln w="28575">
            <a:solidFill>
              <a:srgbClr val="9900FF"/>
            </a:solidFill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" y="2286000"/>
            <a:ext cx="9052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CARTILAGINOUS FISHES: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970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Sharks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403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Skates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and  Rays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534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en-US" sz="24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Chimaeras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33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03310" y="335280"/>
            <a:ext cx="4254690" cy="7315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3333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 I V E R S I TY</a:t>
            </a:r>
            <a:endParaRPr lang="en-US" sz="5400" b="1" cap="none" spc="0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3333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5044440"/>
            <a:ext cx="749808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FRESHWATER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- 11,952 species (43%).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MARINE -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15,800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species.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UP TO AN ELEVATION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5,200 m in hot Springs of Tibet 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 THE WORLD'S HIGHEST (3,812 m) LAKE: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Titicaca (South  America).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548640"/>
            <a:ext cx="22860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19050">
                  <a:solidFill>
                    <a:schemeClr val="bg1"/>
                  </a:solidFill>
                </a:ln>
                <a:solidFill>
                  <a:srgbClr val="9900FF"/>
                </a:solidFill>
                <a:latin typeface="Kruti Dev 025" pitchFamily="2" charset="0"/>
              </a:rPr>
              <a:t>fofo</a:t>
            </a:r>
            <a:r>
              <a:rPr lang="en-US" sz="6000" b="1" dirty="0" smtClean="0">
                <a:ln w="19050">
                  <a:solidFill>
                    <a:schemeClr val="bg1"/>
                  </a:solidFill>
                </a:ln>
                <a:solidFill>
                  <a:srgbClr val="9900FF"/>
                </a:solidFill>
                <a:latin typeface="Kruti Dev 025" pitchFamily="2" charset="0"/>
              </a:rPr>
              <a:t>/</a:t>
            </a:r>
            <a:r>
              <a:rPr lang="en-US" sz="6000" b="1" dirty="0" err="1" smtClean="0">
                <a:ln w="19050">
                  <a:solidFill>
                    <a:schemeClr val="bg1"/>
                  </a:solidFill>
                </a:ln>
                <a:solidFill>
                  <a:srgbClr val="9900FF"/>
                </a:solidFill>
                <a:latin typeface="Kruti Dev 025" pitchFamily="2" charset="0"/>
              </a:rPr>
              <a:t>krk</a:t>
            </a:r>
            <a:endParaRPr lang="en-US" sz="4800" b="1" dirty="0">
              <a:ln w="19050">
                <a:solidFill>
                  <a:schemeClr val="bg1"/>
                </a:solidFill>
              </a:ln>
              <a:solidFill>
                <a:srgbClr val="9900FF"/>
              </a:solidFill>
              <a:latin typeface="Kruti Dev 025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124200"/>
            <a:ext cx="4251958" cy="1371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4648200"/>
            <a:ext cx="1828800" cy="182880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6" name="Picture 15"/>
          <p:cNvPicPr/>
          <p:nvPr/>
        </p:nvPicPr>
        <p:blipFill>
          <a:blip r:embed="rId6" cstate="print">
            <a:lum bright="-4000" contrast="10000"/>
          </a:blip>
          <a:srcRect/>
          <a:stretch>
            <a:fillRect/>
          </a:stretch>
        </p:blipFill>
        <p:spPr bwMode="auto">
          <a:xfrm>
            <a:off x="457200" y="1447800"/>
            <a:ext cx="18288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1447800"/>
            <a:ext cx="3291840" cy="711374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362200" y="144333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About 27, 977 valid sp.</a:t>
            </a:r>
            <a:endParaRPr lang="en-US" sz="2400" b="1" dirty="0"/>
          </a:p>
        </p:txBody>
      </p:sp>
      <p:pic>
        <p:nvPicPr>
          <p:cNvPr id="17" name="Picture 16" descr="D:\My Pictures\Fish photographs edited\65.jpg"/>
          <p:cNvPicPr/>
          <p:nvPr/>
        </p:nvPicPr>
        <p:blipFill>
          <a:blip r:embed="rId8">
            <a:lum bright="-2000" contrast="12000"/>
          </a:blip>
          <a:srcRect/>
          <a:stretch>
            <a:fillRect/>
          </a:stretch>
        </p:blipFill>
        <p:spPr bwMode="auto">
          <a:xfrm>
            <a:off x="2209800" y="2819400"/>
            <a:ext cx="1828800" cy="128016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-76200" y="28194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BONY FISHES</a:t>
            </a:r>
          </a:p>
          <a:p>
            <a:pPr algn="ctr"/>
            <a:r>
              <a:rPr lang="en-US" sz="2800" b="1" dirty="0" smtClean="0"/>
              <a:t>26, 000+</a:t>
            </a:r>
            <a:endParaRPr lang="en-US" sz="2800" b="1" dirty="0"/>
          </a:p>
        </p:txBody>
      </p:sp>
      <p:sp>
        <p:nvSpPr>
          <p:cNvPr id="18" name="Up Arrow 17"/>
          <p:cNvSpPr/>
          <p:nvPr/>
        </p:nvSpPr>
        <p:spPr>
          <a:xfrm>
            <a:off x="8610600" y="1981200"/>
            <a:ext cx="228600" cy="685800"/>
          </a:xfrm>
          <a:prstGeom prst="upArrow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>
            <a:off x="7467600" y="1981200"/>
            <a:ext cx="228600" cy="381000"/>
          </a:xfrm>
          <a:prstGeom prst="upArrow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18288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JAWLESS 108 :</a:t>
            </a:r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9900FF"/>
                </a:solidFill>
              </a:rPr>
              <a:t>70 Hagfishes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9900FF"/>
                </a:solidFill>
              </a:rPr>
              <a:t>38 Lampreys</a:t>
            </a:r>
            <a:endParaRPr lang="en-US" b="1" dirty="0">
              <a:solidFill>
                <a:srgbClr val="9900FF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>
            <a:off x="5257800" y="1905000"/>
            <a:ext cx="432816" cy="457200"/>
          </a:xfrm>
          <a:prstGeom prst="bentArrow">
            <a:avLst>
              <a:gd name="adj1" fmla="val 25000"/>
              <a:gd name="adj2" fmla="val 25000"/>
              <a:gd name="adj3" fmla="val 27945"/>
              <a:gd name="adj4" fmla="val 43750"/>
            </a:avLst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685800" y="1676400"/>
            <a:ext cx="228600" cy="228600"/>
          </a:xfrm>
          <a:prstGeom prst="upArrow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81000" y="3810000"/>
            <a:ext cx="1752600" cy="228600"/>
          </a:xfrm>
          <a:prstGeom prst="rightArrow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4800" y="457200"/>
            <a:ext cx="1737360" cy="584775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NUMBER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1160" y="4514671"/>
            <a:ext cx="146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FF"/>
                </a:solidFill>
              </a:rPr>
              <a:t>FRESH  </a:t>
            </a:r>
          </a:p>
          <a:p>
            <a:r>
              <a:rPr lang="en-US" sz="2400" b="1" dirty="0" smtClean="0">
                <a:solidFill>
                  <a:srgbClr val="3333FF"/>
                </a:solidFill>
              </a:rPr>
              <a:t>BRACKISH </a:t>
            </a:r>
          </a:p>
          <a:p>
            <a:r>
              <a:rPr lang="en-US" sz="2400" b="1" dirty="0" smtClean="0">
                <a:solidFill>
                  <a:srgbClr val="3333FF"/>
                </a:solidFill>
              </a:rPr>
              <a:t>MARINE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9200" y="4114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FROM TROPICS TO </a:t>
            </a:r>
          </a:p>
          <a:p>
            <a:r>
              <a:rPr lang="en-US" sz="2400" b="1" dirty="0" smtClean="0"/>
              <a:t>POLAR REGIONS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611880" y="4749225"/>
            <a:ext cx="164592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HABITAT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32560" y="1066800"/>
            <a:ext cx="7406640" cy="54102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endParaRPr lang="en-US" sz="3800" b="1" dirty="0" smtClean="0"/>
          </a:p>
          <a:p>
            <a:pPr algn="l">
              <a:lnSpc>
                <a:spcPct val="120000"/>
              </a:lnSpc>
              <a:buNone/>
            </a:pPr>
            <a:r>
              <a:rPr lang="en-US" sz="6200" b="1" dirty="0" smtClean="0"/>
              <a:t/>
            </a:r>
            <a:br>
              <a:rPr lang="en-US" sz="6200" b="1" dirty="0" smtClean="0"/>
            </a:br>
            <a:endParaRPr lang="en-US" sz="6200" dirty="0"/>
          </a:p>
        </p:txBody>
      </p:sp>
      <p:pic>
        <p:nvPicPr>
          <p:cNvPr id="6" name="Picture 5" descr="http://illinoistimes.com/images/art7433.7995.widea.0.jpg"/>
          <p:cNvPicPr/>
          <p:nvPr/>
        </p:nvPicPr>
        <p:blipFill>
          <a:blip r:embed="rId2">
            <a:lum bright="18000" contrast="12000"/>
          </a:blip>
          <a:srcRect/>
          <a:stretch>
            <a:fillRect/>
          </a:stretch>
        </p:blipFill>
        <p:spPr bwMode="auto">
          <a:xfrm>
            <a:off x="76200" y="76200"/>
            <a:ext cx="8961120" cy="17373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136721" y="533400"/>
            <a:ext cx="4568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88900" dir="9180000" sx="101000" sy="101000" algn="r" rotWithShape="0">
                    <a:prstClr val="black">
                      <a:alpha val="42000"/>
                    </a:prstClr>
                  </a:outerShdw>
                  <a:reflection blurRad="6350" stA="55000" endA="50" endPos="85000" dist="29997" dir="5400000" sy="-100000" algn="bl" rotWithShape="0"/>
                </a:effectLst>
              </a:rPr>
              <a:t>D I V E R S I T Y </a:t>
            </a:r>
            <a:endParaRPr lang="en-US" sz="5400" b="1" cap="none" spc="0" dirty="0">
              <a:ln w="28575"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88900" dir="9180000" sx="101000" sy="101000" algn="r" rotWithShape="0">
                  <a:prstClr val="black">
                    <a:alpha val="42000"/>
                  </a:prst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17" name="Picture 16" descr="http://moziru.com/images/fish-net-clipart-fresh-fish-3.jpg"/>
          <p:cNvPicPr/>
          <p:nvPr/>
        </p:nvPicPr>
        <p:blipFill>
          <a:blip r:embed="rId3">
            <a:clrChange>
              <a:clrFrom>
                <a:srgbClr val="E7F6EF"/>
              </a:clrFrom>
              <a:clrTo>
                <a:srgbClr val="E7F6E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57000" contrast="-63000"/>
          </a:blip>
          <a:srcRect b="8002"/>
          <a:stretch>
            <a:fillRect/>
          </a:stretch>
        </p:blipFill>
        <p:spPr bwMode="auto">
          <a:xfrm>
            <a:off x="106680" y="1889760"/>
            <a:ext cx="8961120" cy="493776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981200"/>
            <a:ext cx="8686800" cy="4495800"/>
          </a:xfrm>
          <a:prstGeom prst="rect">
            <a:avLst/>
          </a:prstGeom>
        </p:spPr>
        <p:txBody>
          <a:bodyPr tIns="0">
            <a:normAutofit lnSpcReduction="10000"/>
          </a:bodyPr>
          <a:lstStyle/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world's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DEEPEST BAIKAL LAKE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(at least 1,000 m).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 SODA LAKE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Magadi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(Kenya) at temp. up to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42.5°C.</a:t>
            </a: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Under the</a:t>
            </a:r>
            <a:r>
              <a:rPr lang="en-US" sz="3200" b="1" dirty="0" smtClean="0">
                <a:solidFill>
                  <a:srgbClr val="FF0000"/>
                </a:solidFill>
              </a:rPr>
              <a:t> ANTARCTIC ICE SHEET</a:t>
            </a:r>
            <a:r>
              <a:rPr lang="en-US" sz="32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: At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 -2°C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(=    </a:t>
            </a: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en-US" sz="32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cryopelagic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)[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e.g.,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 ice fish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Trematomus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].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AIR-BREATHING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the SWAMPS.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LAKE-DWELLING: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eep, cold,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Oligotrophic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 </a:t>
            </a:r>
            <a:r>
              <a:rPr lang="en-US" sz="3200" b="1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M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esotrophic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lang="en-US" sz="3200" b="1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E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utrophic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838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63500" dist="63500" dir="8400000" sx="103000" sy="103000" algn="tr" rotWithShape="0">
                    <a:prstClr val="black">
                      <a:alpha val="39000"/>
                    </a:prstClr>
                  </a:outerShdw>
                </a:effectLst>
                <a:latin typeface="Kruti Dev 025" pitchFamily="2" charset="0"/>
              </a:rPr>
              <a:t>fofo</a:t>
            </a:r>
            <a:r>
              <a:rPr lang="en-US" sz="5400" b="1" dirty="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63500" dist="63500" dir="8400000" sx="103000" sy="103000" algn="tr" rotWithShape="0">
                    <a:prstClr val="black">
                      <a:alpha val="39000"/>
                    </a:prstClr>
                  </a:outerShdw>
                </a:effectLst>
                <a:latin typeface="Kruti Dev 025" pitchFamily="2" charset="0"/>
              </a:rPr>
              <a:t>/</a:t>
            </a:r>
            <a:r>
              <a:rPr lang="en-US" sz="5400" b="1" dirty="0" err="1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63500" dist="63500" dir="8400000" sx="103000" sy="103000" algn="tr" rotWithShape="0">
                    <a:prstClr val="black">
                      <a:alpha val="39000"/>
                    </a:prstClr>
                  </a:outerShdw>
                </a:effectLst>
                <a:latin typeface="Kruti Dev 025" pitchFamily="2" charset="0"/>
              </a:rPr>
              <a:t>krk</a:t>
            </a:r>
            <a:endParaRPr lang="en-US" dirty="0">
              <a:ln w="1905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63500" dist="63500" dir="8400000" sx="103000" sy="103000" algn="tr" rotWithShape="0">
                  <a:prstClr val="black">
                    <a:alpha val="39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82714"/>
            <a:ext cx="1920240" cy="707886"/>
          </a:xfrm>
          <a:prstGeom prst="rect">
            <a:avLst/>
          </a:prstGeom>
          <a:solidFill>
            <a:srgbClr val="00B050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88900" dist="63500" dir="9600000" sx="101000" sy="101000" algn="tr" rotWithShape="0">
                    <a:prstClr val="black">
                      <a:alpha val="40000"/>
                    </a:prstClr>
                  </a:outerShdw>
                </a:effectLst>
              </a:rPr>
              <a:t>HABITAT</a:t>
            </a:r>
            <a:endParaRPr lang="en-US" dirty="0">
              <a:solidFill>
                <a:srgbClr val="FFFF00"/>
              </a:solidFill>
              <a:effectLst>
                <a:outerShdw blurRad="88900" dist="63500" dir="9600000" sx="101000" sy="101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fishingwithrod.com/articles/photography/images/jumps_and_splashes_03.jpg"/>
          <p:cNvPicPr/>
          <p:nvPr/>
        </p:nvPicPr>
        <p:blipFill>
          <a:blip r:embed="rId2">
            <a:lum bright="10000" contrast="10000"/>
          </a:blip>
          <a:srcRect t="9983" b="18645"/>
          <a:stretch>
            <a:fillRect/>
          </a:stretch>
        </p:blipFill>
        <p:spPr bwMode="auto">
          <a:xfrm flipH="1">
            <a:off x="76200" y="76200"/>
            <a:ext cx="8961120" cy="2011680"/>
          </a:xfrm>
          <a:prstGeom prst="rect">
            <a:avLst/>
          </a:prstGeom>
          <a:noFill/>
          <a:ln w="28575">
            <a:solidFill>
              <a:srgbClr val="1E4D58"/>
            </a:solidFill>
            <a:miter lim="800000"/>
            <a:headEnd/>
            <a:tailEnd/>
          </a:ln>
        </p:spPr>
      </p:pic>
      <p:pic>
        <p:nvPicPr>
          <p:cNvPr id="3" name="Picture 2" descr="http://www.paulnewellsails.com/picts/cimg0085.jpg"/>
          <p:cNvPicPr/>
          <p:nvPr/>
        </p:nvPicPr>
        <p:blipFill>
          <a:blip r:embed="rId3">
            <a:lum bright="46000" contrast="-52000"/>
          </a:blip>
          <a:srcRect/>
          <a:stretch>
            <a:fillRect/>
          </a:stretch>
        </p:blipFill>
        <p:spPr bwMode="auto">
          <a:xfrm>
            <a:off x="76200" y="2209800"/>
            <a:ext cx="9052560" cy="438912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62200" y="533400"/>
            <a:ext cx="4568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139700" dir="12960000" sx="103000" sy="103000" algn="r" rotWithShape="0">
                    <a:prstClr val="black">
                      <a:alpha val="36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D I v e r s I t y </a:t>
            </a:r>
            <a:endParaRPr lang="en-US" sz="5400" b="1" cap="all" spc="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50800" dist="139700" dir="12960000" sx="103000" sy="103000" algn="r" rotWithShape="0">
                  <a:prstClr val="black">
                    <a:alpha val="36000"/>
                  </a:prst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" y="2209800"/>
            <a:ext cx="8869680" cy="438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Verdana" pitchFamily="34" charset="0"/>
              </a:rPr>
              <a:t>VAST MAJORITY:</a:t>
            </a:r>
            <a:r>
              <a:rPr lang="en-US" sz="2800" dirty="0" smtClean="0">
                <a:latin typeface="Verdana" pitchFamily="34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Verdana" pitchFamily="34" charset="0"/>
              </a:rPr>
              <a:t>T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</a:rPr>
              <a:t>ropical.</a:t>
            </a:r>
          </a:p>
          <a:p>
            <a:endParaRPr lang="en-US" sz="2800" b="1" dirty="0" smtClean="0">
              <a:solidFill>
                <a:srgbClr val="0000FF"/>
              </a:solidFill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>RICHEST: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</a:rPr>
              <a:t> Indo-West Pacific </a:t>
            </a:r>
            <a:r>
              <a:rPr lang="en-US" sz="2800" b="1" dirty="0" smtClean="0">
                <a:latin typeface="Verdana" pitchFamily="34" charset="0"/>
              </a:rPr>
              <a:t>(Red Sea and Indian Ocean to Northern Australia and Polynesia).</a:t>
            </a:r>
          </a:p>
          <a:p>
            <a:endParaRPr lang="en-US" sz="2800" b="1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>LARGEST NUMBER OF SHORE FISH: 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</a:rPr>
              <a:t>Southeastern Africa </a:t>
            </a:r>
            <a:r>
              <a:rPr lang="en-US" sz="2800" dirty="0" smtClean="0">
                <a:latin typeface="Verdana" pitchFamily="34" charset="0"/>
              </a:rPr>
              <a:t>and 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</a:rPr>
              <a:t>Queensland.</a:t>
            </a:r>
          </a:p>
          <a:p>
            <a:endParaRPr lang="en-US" sz="2800" b="1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>DEPAUPERATE :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</a:rPr>
              <a:t>Arctic and Antarctic fauna</a:t>
            </a:r>
            <a:r>
              <a:rPr lang="en-US" sz="2800" dirty="0" smtClean="0">
                <a:latin typeface="Verdana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6080" y="1143000"/>
            <a:ext cx="2103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fofo</a:t>
            </a:r>
            <a:r>
              <a:rPr lang="en-US" sz="5400" b="1" dirty="0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/</a:t>
            </a:r>
            <a:r>
              <a:rPr lang="en-US" sz="5400" b="1" dirty="0" err="1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krk</a:t>
            </a:r>
            <a:endParaRPr lang="en-US" dirty="0">
              <a:ln w="28575">
                <a:solidFill>
                  <a:schemeClr val="bg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1334869"/>
            <a:ext cx="182880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FF"/>
                </a:solidFill>
              </a:rPr>
              <a:t>MARINE</a:t>
            </a:r>
            <a:endParaRPr lang="en-US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paulnewellsails.com/picts/cimg0085.jpg"/>
          <p:cNvPicPr/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2000" contrast="10000"/>
          </a:blip>
          <a:srcRect/>
          <a:stretch>
            <a:fillRect/>
          </a:stretch>
        </p:blipFill>
        <p:spPr bwMode="auto">
          <a:xfrm>
            <a:off x="121920" y="2575560"/>
            <a:ext cx="8869680" cy="420624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4" descr="http://ocean.si.edu/sites/default/files/styles/colorbox_full_width/public/photos/deep_sea_coral_habitat_full_0.jpg?itok=9KjtvGfC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" y="15240"/>
            <a:ext cx="8961120" cy="24688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362200" y="457200"/>
            <a:ext cx="4568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76200" dist="279400" dir="13560000" sx="108000" sy="108000" algn="br" rotWithShape="0">
                    <a:prstClr val="black">
                      <a:alpha val="58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D I v e r s I t y </a:t>
            </a:r>
            <a:endParaRPr lang="en-US" sz="5400" b="1" cap="all" spc="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76200" dist="279400" dir="13560000" sx="108000" sy="108000" algn="br" rotWithShape="0">
                  <a:prstClr val="black">
                    <a:alpha val="58000"/>
                  </a:prst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10000" contrast="12000"/>
          </a:blip>
          <a:srcRect/>
          <a:stretch>
            <a:fillRect/>
          </a:stretch>
        </p:blipFill>
        <p:spPr bwMode="auto">
          <a:xfrm>
            <a:off x="152400" y="2667000"/>
            <a:ext cx="9239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505200" y="1432560"/>
            <a:ext cx="2560320" cy="1005840"/>
          </a:xfrm>
          <a:prstGeom prst="rect">
            <a:avLst/>
          </a:prstGeom>
          <a:solidFill>
            <a:srgbClr val="FFFF00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FF"/>
                </a:solidFill>
              </a:rPr>
              <a:t>MARINE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(DEEP SEA FISHES)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2590799"/>
            <a:ext cx="7772400" cy="411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MAJORITY:</a:t>
            </a:r>
            <a:r>
              <a:rPr lang="en-US" sz="2400" b="1" dirty="0" smtClean="0"/>
              <a:t> Coastal or Littoral.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3333FF"/>
                </a:solidFill>
              </a:rPr>
              <a:t>In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THERMAL VENTS: </a:t>
            </a:r>
            <a:r>
              <a:rPr lang="en-US" sz="2400" b="1" dirty="0" smtClean="0"/>
              <a:t>Eastern Pacific Ocean.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DEEP SEA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Beyond the 200 m.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ZONATION: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EPIPELAGIC [open water zone]: </a:t>
            </a:r>
            <a:r>
              <a:rPr lang="en-US" sz="2800" b="1" dirty="0" smtClean="0"/>
              <a:t>up to </a:t>
            </a:r>
            <a:r>
              <a:rPr lang="en-US" sz="2800" b="1" dirty="0" smtClean="0">
                <a:solidFill>
                  <a:srgbClr val="FF0000"/>
                </a:solidFill>
              </a:rPr>
              <a:t>200 m </a:t>
            </a:r>
            <a:r>
              <a:rPr lang="en-US" sz="2800" b="1" dirty="0" smtClean="0">
                <a:solidFill>
                  <a:srgbClr val="0000FF"/>
                </a:solidFill>
              </a:rPr>
              <a:t>MESOPELAGIC:</a:t>
            </a:r>
            <a:r>
              <a:rPr lang="en-US" sz="2800" b="1" dirty="0" smtClean="0"/>
              <a:t> 200 – 1000m 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B</a:t>
            </a:r>
            <a:r>
              <a:rPr lang="en-US" sz="2800" b="1" dirty="0" smtClean="0">
                <a:solidFill>
                  <a:srgbClr val="0000FF"/>
                </a:solidFill>
              </a:rPr>
              <a:t>ATHYPELAGIC</a:t>
            </a:r>
            <a:r>
              <a:rPr lang="en-US" sz="2800" b="1" smtClean="0">
                <a:solidFill>
                  <a:srgbClr val="0000FF"/>
                </a:solidFill>
              </a:rPr>
              <a:t>:  </a:t>
            </a:r>
            <a:r>
              <a:rPr lang="en-US" sz="2800" b="1" smtClean="0"/>
              <a:t>1000– </a:t>
            </a:r>
            <a:r>
              <a:rPr lang="en-US" sz="2800" b="1" dirty="0" smtClean="0"/>
              <a:t>4000 m 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A</a:t>
            </a:r>
            <a:r>
              <a:rPr lang="en-US" sz="2800" b="1" dirty="0" smtClean="0">
                <a:solidFill>
                  <a:srgbClr val="0000FF"/>
                </a:solidFill>
              </a:rPr>
              <a:t>BYSSOPELAGIC</a:t>
            </a:r>
            <a:r>
              <a:rPr lang="en-US" sz="2800" b="1" dirty="0" smtClean="0"/>
              <a:t> or </a:t>
            </a:r>
            <a:r>
              <a:rPr lang="en-US" sz="2800" b="1" dirty="0" smtClean="0">
                <a:solidFill>
                  <a:srgbClr val="3333FF"/>
                </a:solidFill>
              </a:rPr>
              <a:t>BENTHIC</a:t>
            </a:r>
            <a:r>
              <a:rPr lang="en-US" sz="2800" b="1" dirty="0" smtClean="0"/>
              <a:t>: Beyond 4000 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0360" y="1219200"/>
            <a:ext cx="237744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fofo</a:t>
            </a:r>
            <a:r>
              <a:rPr lang="en-US" sz="6000" b="1" dirty="0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/</a:t>
            </a:r>
            <a:r>
              <a:rPr lang="en-US" sz="6000" b="1" dirty="0" err="1" smtClean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Kruti Dev 025" pitchFamily="2" charset="0"/>
              </a:rPr>
              <a:t>krk</a:t>
            </a:r>
            <a:endParaRPr lang="en-US" sz="6000" dirty="0" smtClean="0">
              <a:ln w="28575">
                <a:solidFill>
                  <a:schemeClr val="bg1"/>
                </a:solidFill>
              </a:ln>
              <a:solidFill>
                <a:srgbClr val="00B0F0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http://www.seasky.org/deep-sea/assets/images/dragonfish-drawing.png"/>
          <p:cNvPicPr/>
          <p:nvPr/>
        </p:nvPicPr>
        <p:blipFill>
          <a:blip r:embed="rId5">
            <a:lum bright="8000" contrast="14000"/>
          </a:blip>
          <a:srcRect/>
          <a:stretch>
            <a:fillRect/>
          </a:stretch>
        </p:blipFill>
        <p:spPr bwMode="auto">
          <a:xfrm flipH="1">
            <a:off x="5943600" y="5257800"/>
            <a:ext cx="2651760" cy="914400"/>
          </a:xfrm>
          <a:prstGeom prst="rect">
            <a:avLst/>
          </a:prstGeom>
          <a:noFill/>
          <a:ln w="28575">
            <a:solidFill>
              <a:srgbClr val="9900FF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047459" y="3352800"/>
            <a:ext cx="1610141" cy="109728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5870" y="2682240"/>
            <a:ext cx="1334730" cy="21945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llinoistimes.com/images/art7433.7995.widea.0.jpg"/>
          <p:cNvPicPr/>
          <p:nvPr/>
        </p:nvPicPr>
        <p:blipFill>
          <a:blip r:embed="rId2">
            <a:lum bright="10000" contrast="4000"/>
          </a:blip>
          <a:srcRect/>
          <a:stretch>
            <a:fillRect/>
          </a:stretch>
        </p:blipFill>
        <p:spPr bwMode="auto">
          <a:xfrm>
            <a:off x="76200" y="152400"/>
            <a:ext cx="8961120" cy="173736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62200" y="753070"/>
            <a:ext cx="4568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9525">
                  <a:solidFill>
                    <a:schemeClr val="bg1"/>
                  </a:solidFill>
                </a:ln>
                <a:solidFill>
                  <a:srgbClr val="3333FF"/>
                </a:solidFill>
                <a:effectLst>
                  <a:outerShdw blurRad="50800" dist="139700" dir="8100000" algn="r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D I V E R S I T Y </a:t>
            </a:r>
            <a:endParaRPr lang="en-US" sz="5400" b="1" cap="all" spc="0" dirty="0">
              <a:ln w="9525">
                <a:solidFill>
                  <a:schemeClr val="bg1"/>
                </a:solidFill>
              </a:ln>
              <a:solidFill>
                <a:srgbClr val="3333FF"/>
              </a:solidFill>
              <a:effectLst>
                <a:outerShdw blurRad="50800" dist="139700" dir="8100000" algn="r" rotWithShape="0">
                  <a:prstClr val="black">
                    <a:alpha val="40000"/>
                  </a:prst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lum bright="44000" contrast="-44000"/>
          </a:blip>
          <a:srcRect/>
          <a:stretch>
            <a:fillRect/>
          </a:stretch>
        </p:blipFill>
        <p:spPr bwMode="auto">
          <a:xfrm>
            <a:off x="76199" y="1981199"/>
            <a:ext cx="8961120" cy="4846320"/>
          </a:xfrm>
          <a:prstGeom prst="rect">
            <a:avLst/>
          </a:prstGeom>
          <a:noFill/>
          <a:ln w="28575">
            <a:solidFill>
              <a:srgbClr val="9900FF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28600" y="1981200"/>
            <a:ext cx="8686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LARGEST NUMBER:</a:t>
            </a:r>
            <a:r>
              <a:rPr lang="en-US" sz="2800" b="1" dirty="0" smtClean="0"/>
              <a:t> In the Tropics </a:t>
            </a:r>
          </a:p>
          <a:p>
            <a:pPr lvl="0"/>
            <a:r>
              <a:rPr lang="en-US" sz="2800" b="1" dirty="0" smtClean="0"/>
              <a:t>	</a:t>
            </a:r>
            <a:r>
              <a:rPr lang="en-US" sz="2800" b="1" dirty="0" smtClean="0">
                <a:solidFill>
                  <a:srgbClr val="9900FF"/>
                </a:solidFill>
              </a:rPr>
              <a:t>[large number of freshwater fishes in tropical 	Africa, southeastern Asia and the Amazon River].</a:t>
            </a:r>
          </a:p>
          <a:p>
            <a:pPr lvl="0"/>
            <a:endParaRPr lang="en-US" sz="2800" dirty="0" smtClean="0">
              <a:solidFill>
                <a:srgbClr val="9900FF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3333FF"/>
                </a:solidFill>
              </a:rPr>
              <a:t>GREATEST DIVERSITY OF NON-OSTARIOPHYSAN: </a:t>
            </a:r>
            <a:r>
              <a:rPr lang="en-US" sz="2800" b="1" dirty="0" smtClean="0"/>
              <a:t>Africa.</a:t>
            </a:r>
          </a:p>
          <a:p>
            <a:pPr lvl="0"/>
            <a:endParaRPr lang="en-US" sz="2800" dirty="0" smtClean="0"/>
          </a:p>
          <a:p>
            <a:pPr lvl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ABSENCE OF INDIGENOUS FISHES CONFINED TO FRESHWATER: </a:t>
            </a:r>
          </a:p>
          <a:p>
            <a:pPr lvl="0"/>
            <a:r>
              <a:rPr lang="en-US" sz="2800" b="1" dirty="0" smtClean="0"/>
              <a:t>Most oceanic islands and continental areas recently exposed from the last ice age (</a:t>
            </a:r>
            <a:r>
              <a:rPr lang="en-US" sz="2800" b="1" i="1" dirty="0" smtClean="0"/>
              <a:t>e.g.,</a:t>
            </a:r>
            <a:r>
              <a:rPr lang="en-US" sz="2800" b="1" dirty="0" smtClean="0"/>
              <a:t> northern regions of North America, Western Europe and Asia).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838200"/>
            <a:ext cx="1828800" cy="822960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19050">
                  <a:solidFill>
                    <a:schemeClr val="bg1"/>
                  </a:solidFill>
                </a:ln>
                <a:effectLst>
                  <a:outerShdw blurRad="101600" dist="88900" dir="11400000" algn="r" rotWithShape="0">
                    <a:prstClr val="black">
                      <a:alpha val="40000"/>
                    </a:prstClr>
                  </a:outerShdw>
                </a:effectLst>
                <a:latin typeface="Kruti Dev 025" pitchFamily="2" charset="0"/>
              </a:rPr>
              <a:t>fofo</a:t>
            </a:r>
            <a:r>
              <a:rPr lang="en-US" sz="4800" b="1" dirty="0" smtClean="0">
                <a:ln w="19050">
                  <a:solidFill>
                    <a:schemeClr val="bg1"/>
                  </a:solidFill>
                </a:ln>
                <a:effectLst>
                  <a:outerShdw blurRad="101600" dist="88900" dir="11400000" algn="r" rotWithShape="0">
                    <a:prstClr val="black">
                      <a:alpha val="40000"/>
                    </a:prstClr>
                  </a:outerShdw>
                </a:effectLst>
                <a:latin typeface="Kruti Dev 025" pitchFamily="2" charset="0"/>
              </a:rPr>
              <a:t>/</a:t>
            </a:r>
            <a:r>
              <a:rPr lang="en-US" sz="4800" b="1" dirty="0" err="1" smtClean="0">
                <a:ln w="19050">
                  <a:solidFill>
                    <a:schemeClr val="bg1"/>
                  </a:solidFill>
                </a:ln>
                <a:effectLst>
                  <a:outerShdw blurRad="101600" dist="88900" dir="11400000" algn="r" rotWithShape="0">
                    <a:prstClr val="black">
                      <a:alpha val="40000"/>
                    </a:prstClr>
                  </a:outerShdw>
                </a:effectLst>
                <a:latin typeface="Kruti Dev 025" pitchFamily="2" charset="0"/>
              </a:rPr>
              <a:t>krk</a:t>
            </a:r>
            <a:endParaRPr lang="en-US" sz="4800" dirty="0" smtClean="0">
              <a:ln w="19050">
                <a:solidFill>
                  <a:schemeClr val="bg1"/>
                </a:solidFill>
              </a:ln>
              <a:effectLst>
                <a:outerShdw blurRad="101600" dist="88900" dir="114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" y="304800"/>
            <a:ext cx="3108960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88900" dist="50800" dir="12600000" sx="101000" sy="101000" algn="r" rotWithShape="0">
                    <a:prstClr val="black">
                      <a:alpha val="39000"/>
                    </a:prstClr>
                  </a:outerShdw>
                </a:effectLst>
              </a:rPr>
              <a:t>DISTRIBUTIONAL</a:t>
            </a:r>
            <a:endParaRPr lang="en-US" sz="2000" b="1" dirty="0">
              <a:effectLst>
                <a:outerShdw blurRad="88900" dist="50800" dir="12600000" sx="101000" sy="101000" algn="r" rotWithShape="0">
                  <a:prstClr val="black">
                    <a:alpha val="39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lum bright="2000" contrast="8000"/>
          </a:blip>
          <a:srcRect/>
          <a:stretch>
            <a:fillRect/>
          </a:stretch>
        </p:blipFill>
        <p:spPr bwMode="auto">
          <a:xfrm>
            <a:off x="76200" y="76200"/>
            <a:ext cx="8961120" cy="192024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71756" y="381000"/>
            <a:ext cx="4411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solidFill>
                    <a:srgbClr val="00CC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D I V E R S I T Y</a:t>
            </a:r>
            <a:endParaRPr lang="en-US" sz="5400" b="1" cap="none" spc="0" dirty="0">
              <a:ln w="31550" cmpd="sng">
                <a:solidFill>
                  <a:srgbClr val="00CC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10" name="Picture 9" descr="http://www.paulnewellsails.com/picts/cimg0085.jpg"/>
          <p:cNvPicPr/>
          <p:nvPr/>
        </p:nvPicPr>
        <p:blipFill>
          <a:blip r:embed="rId3">
            <a:lum bright="62000" contrast="-46000"/>
          </a:blip>
          <a:srcRect/>
          <a:stretch>
            <a:fillRect/>
          </a:stretch>
        </p:blipFill>
        <p:spPr bwMode="auto">
          <a:xfrm>
            <a:off x="76200" y="2133600"/>
            <a:ext cx="8961120" cy="4572000"/>
          </a:xfrm>
          <a:prstGeom prst="rect">
            <a:avLst/>
          </a:prstGeom>
          <a:noFill/>
          <a:ln w="28575">
            <a:solidFill>
              <a:srgbClr val="9900FF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2133600"/>
            <a:ext cx="89611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GEOGRAPHIC DISTRIBUTIONAL PATTERNS </a:t>
            </a:r>
          </a:p>
          <a:p>
            <a:pPr algn="ctr"/>
            <a:r>
              <a:rPr lang="en-US" b="1" i="1" dirty="0" smtClean="0"/>
              <a:t>or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INTERPRETIVE BIOGEOGRAPHY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TWO APPROACHES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C00FF"/>
                </a:solidFill>
              </a:rPr>
              <a:t>ECOLOGICAL BIOGEOGRAPHY</a:t>
            </a:r>
            <a:r>
              <a:rPr lang="en-US" sz="2400" dirty="0" smtClean="0">
                <a:solidFill>
                  <a:srgbClr val="CC00FF"/>
                </a:solidFill>
              </a:rPr>
              <a:t> </a:t>
            </a:r>
            <a:r>
              <a:rPr lang="en-US" sz="2400" dirty="0" smtClean="0"/>
              <a:t> - </a:t>
            </a:r>
            <a:r>
              <a:rPr lang="en-US" sz="2400" b="1" dirty="0" smtClean="0"/>
              <a:t>Environmental factors limiting the distribution</a:t>
            </a:r>
            <a:r>
              <a:rPr lang="en-US" sz="240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C00FF"/>
                </a:solidFill>
              </a:rPr>
              <a:t>HISTORICAL BIOGEOGRAPHY </a:t>
            </a:r>
            <a:r>
              <a:rPr lang="en-US" sz="2400" b="1" dirty="0" smtClean="0"/>
              <a:t> - Origin of distributional patterns (</a:t>
            </a:r>
            <a:r>
              <a:rPr lang="en-US" sz="2400" b="1" i="1" dirty="0" smtClean="0"/>
              <a:t>i.e.,</a:t>
            </a:r>
            <a:r>
              <a:rPr lang="en-US" sz="2400" b="1" dirty="0" smtClean="0"/>
              <a:t> paleontological studies).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MODES OF DISTRIBUTION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C00FF"/>
                </a:solidFill>
              </a:rPr>
              <a:t>DISPERSAL:  </a:t>
            </a:r>
            <a:r>
              <a:rPr lang="en-US" sz="2400" b="1" dirty="0" smtClean="0"/>
              <a:t>Active or Passive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C00FF"/>
                </a:solidFill>
              </a:rPr>
              <a:t>VICARIANT EVENTS :</a:t>
            </a:r>
            <a:r>
              <a:rPr lang="en-US" sz="2400" b="1" dirty="0" smtClean="0"/>
              <a:t>Geographical range is split into                                                  </a:t>
            </a:r>
          </a:p>
          <a:p>
            <a:r>
              <a:rPr lang="en-US" sz="2400" b="1" dirty="0" smtClean="0"/>
              <a:t>                 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DISCONTINUOUS</a:t>
            </a:r>
            <a:r>
              <a:rPr lang="en-US" sz="2400" b="1" dirty="0" smtClean="0"/>
              <a:t> regions.</a:t>
            </a:r>
            <a:endParaRPr lang="en-US" sz="2400" b="1" dirty="0" smtClean="0">
              <a:solidFill>
                <a:srgbClr val="CC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1066800"/>
            <a:ext cx="2103120" cy="914400"/>
          </a:xfrm>
          <a:prstGeom prst="rect">
            <a:avLst/>
          </a:prstGeom>
          <a:solidFill>
            <a:srgbClr val="0070C0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25" pitchFamily="2" charset="0"/>
              </a:rPr>
              <a:t>fofo</a:t>
            </a:r>
            <a:r>
              <a:rPr lang="en-US" sz="5400" b="1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25" pitchFamily="2" charset="0"/>
              </a:rPr>
              <a:t>/</a:t>
            </a:r>
            <a:r>
              <a:rPr lang="en-US" sz="5400" b="1" dirty="0" err="1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25" pitchFamily="2" charset="0"/>
              </a:rPr>
              <a:t>krk</a:t>
            </a:r>
            <a:endParaRPr lang="en-US" sz="5400" dirty="0" smtClean="0">
              <a:ln w="12700"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  <a:p>
            <a:endParaRPr lang="en-US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" y="1371600"/>
            <a:ext cx="3474720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BIOGEOGRAPHICAL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1482</Words>
  <Application>Microsoft Office PowerPoint</Application>
  <PresentationFormat>On-screen Show (4:3)</PresentationFormat>
  <Paragraphs>359</Paragraphs>
  <Slides>31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  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india</dc:creator>
  <cp:lastModifiedBy>india</cp:lastModifiedBy>
  <cp:revision>293</cp:revision>
  <dcterms:created xsi:type="dcterms:W3CDTF">2017-11-18T15:11:48Z</dcterms:created>
  <dcterms:modified xsi:type="dcterms:W3CDTF">2019-11-22T07:42:19Z</dcterms:modified>
</cp:coreProperties>
</file>